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9.xml" ContentType="application/vnd.openxmlformats-officedocument.drawingml.chart+xml"/>
  <Override PartName="/ppt/notesSlides/notesSlide18.xml" ContentType="application/vnd.openxmlformats-officedocument.presentationml.notesSlide+xml"/>
  <Override PartName="/ppt/charts/chart10.xml" ContentType="application/vnd.openxmlformats-officedocument.drawingml.chart+xml"/>
  <Override PartName="/ppt/notesSlides/notesSlide19.xml" ContentType="application/vnd.openxmlformats-officedocument.presentationml.notesSlide+xml"/>
  <Override PartName="/ppt/charts/chart11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13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4.xml" ContentType="application/vnd.openxmlformats-officedocument.drawingml.chart+xml"/>
  <Override PartName="/ppt/notesSlides/notesSlide26.xml" ContentType="application/vnd.openxmlformats-officedocument.presentationml.notesSlide+xml"/>
  <Override PartName="/ppt/charts/chart15.xml" ContentType="application/vnd.openxmlformats-officedocument.drawingml.chart+xml"/>
  <Override PartName="/ppt/notesSlides/notesSlide27.xml" ContentType="application/vnd.openxmlformats-officedocument.presentationml.notesSlide+xml"/>
  <Override PartName="/ppt/charts/chart16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8" r:id="rId1"/>
  </p:sldMasterIdLst>
  <p:notesMasterIdLst>
    <p:notesMasterId r:id="rId32"/>
  </p:notesMasterIdLst>
  <p:handoutMasterIdLst>
    <p:handoutMasterId r:id="rId33"/>
  </p:handoutMasterIdLst>
  <p:sldIdLst>
    <p:sldId id="338" r:id="rId2"/>
    <p:sldId id="434" r:id="rId3"/>
    <p:sldId id="339" r:id="rId4"/>
    <p:sldId id="421" r:id="rId5"/>
    <p:sldId id="422" r:id="rId6"/>
    <p:sldId id="415" r:id="rId7"/>
    <p:sldId id="413" r:id="rId8"/>
    <p:sldId id="423" r:id="rId9"/>
    <p:sldId id="424" r:id="rId10"/>
    <p:sldId id="425" r:id="rId11"/>
    <p:sldId id="426" r:id="rId12"/>
    <p:sldId id="416" r:id="rId13"/>
    <p:sldId id="418" r:id="rId14"/>
    <p:sldId id="420" r:id="rId15"/>
    <p:sldId id="427" r:id="rId16"/>
    <p:sldId id="428" r:id="rId17"/>
    <p:sldId id="429" r:id="rId18"/>
    <p:sldId id="430" r:id="rId19"/>
    <p:sldId id="431" r:id="rId20"/>
    <p:sldId id="432" r:id="rId21"/>
    <p:sldId id="435" r:id="rId22"/>
    <p:sldId id="436" r:id="rId23"/>
    <p:sldId id="417" r:id="rId24"/>
    <p:sldId id="419" r:id="rId25"/>
    <p:sldId id="447" r:id="rId26"/>
    <p:sldId id="448" r:id="rId27"/>
    <p:sldId id="445" r:id="rId28"/>
    <p:sldId id="444" r:id="rId29"/>
    <p:sldId id="446" r:id="rId30"/>
    <p:sldId id="295" r:id="rId31"/>
  </p:sldIdLst>
  <p:sldSz cx="9144000" cy="6858000" type="screen4x3"/>
  <p:notesSz cx="6692900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B363C"/>
    <a:srgbClr val="FF3300"/>
    <a:srgbClr val="3B8AE1"/>
    <a:srgbClr val="4F81BD"/>
    <a:srgbClr val="1FA293"/>
    <a:srgbClr val="000066"/>
    <a:srgbClr val="FF0000"/>
    <a:srgbClr val="003399"/>
    <a:srgbClr val="285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9" autoAdjust="0"/>
    <p:restoredTop sz="80204" autoAdjust="0"/>
  </p:normalViewPr>
  <p:slideViewPr>
    <p:cSldViewPr>
      <p:cViewPr varScale="1">
        <p:scale>
          <a:sx n="70" d="100"/>
          <a:sy n="70" d="100"/>
        </p:scale>
        <p:origin x="-19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3108"/>
        <p:guide pos="2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527134411965923E-2"/>
          <c:y val="5.187332126495749E-3"/>
          <c:w val="0.93012939639703329"/>
          <c:h val="0.5989499941183006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Ф-СИНТЕЗ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0.13691826639145357"/>
                  <c:y val="-2.334299456923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374917406837918E-2"/>
                  <c:y val="-5.706065339145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378096036467328E-2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C000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2" formatCode="0.0">
                  <c:v>20.260958287030427</c:v>
                </c:pt>
                <c:pt idx="3" formatCode="0.0">
                  <c:v>43.077245287793481</c:v>
                </c:pt>
                <c:pt idx="4" formatCode="0.0">
                  <c:v>41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ЛАБОРАТОРИЯ ТЮТОР</c:v>
                </c:pt>
              </c:strCache>
            </c:strRef>
          </c:tx>
          <c:spPr>
            <a:ln w="63500">
              <a:solidFill>
                <a:srgbClr val="00B0F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0.13691826639145357"/>
                  <c:y val="2.0749328505982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374917406837918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033572027350496E-2"/>
                  <c:y val="-1.8155662442735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0B0F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2" formatCode="0.0">
                  <c:v>14.43891794999843</c:v>
                </c:pt>
                <c:pt idx="3" formatCode="0.0">
                  <c:v>40.63681590028083</c:v>
                </c:pt>
                <c:pt idx="4" formatCode="0.0">
                  <c:v>31.5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НОВАРТИС</c:v>
                </c:pt>
              </c:strCache>
            </c:strRef>
          </c:tx>
          <c:spPr>
            <a:ln w="63500">
              <a:solidFill>
                <a:schemeClr val="tx2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3451045644051246"/>
                  <c:y val="-5.187332126495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6581403235897766E-2"/>
                  <c:y val="-5.187332126495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092323075213866E-2"/>
                  <c:y val="5.187332126495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374917406837918E-2"/>
                  <c:y val="1.0374664252991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464774957664636E-2"/>
                  <c:y val="-2.0749328505982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2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Лист1!$D$2:$D$6</c:f>
              <c:numCache>
                <c:formatCode>0.0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65.300123762971126</c:v>
                </c:pt>
                <c:pt idx="3">
                  <c:v>14.957679646082548</c:v>
                </c:pt>
                <c:pt idx="4">
                  <c:v>17.8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ДРУГИЕ (КРКА, ФАРМ-СИНТЕЗ, ВЕРОФАРМ, ТЕВА)</c:v>
                </c:pt>
              </c:strCache>
            </c:strRef>
          </c:tx>
          <c:spPr>
            <a:ln w="63500">
              <a:solidFill>
                <a:srgbClr val="92D05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-0.1015459561732198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473940605925941E-2"/>
                  <c:y val="1.2968330316239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3" formatCode="0.0">
                  <c:v>1.3</c:v>
                </c:pt>
                <c:pt idx="4" formatCode="0.0">
                  <c:v>9.6999999999999993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178944"/>
        <c:axId val="34091008"/>
      </c:lineChart>
      <c:catAx>
        <c:axId val="7817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ru-RU"/>
          </a:p>
        </c:txPr>
        <c:crossAx val="34091008"/>
        <c:crosses val="autoZero"/>
        <c:auto val="1"/>
        <c:lblAlgn val="ctr"/>
        <c:lblOffset val="100"/>
        <c:noMultiLvlLbl val="0"/>
      </c:catAx>
      <c:valAx>
        <c:axId val="340910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817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8578498587876139E-2"/>
          <c:y val="0.72152971565250923"/>
          <c:w val="0.94749760991468779"/>
          <c:h val="0.24944940758216408"/>
        </c:manualLayout>
      </c:layout>
      <c:overlay val="0"/>
      <c:txPr>
        <a:bodyPr/>
        <a:lstStyle/>
        <a:p>
          <a:pPr>
            <a:defRPr sz="12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43417295529315"/>
          <c:y val="2.733280096578947E-2"/>
          <c:w val="0.30797097315438138"/>
          <c:h val="0.882496076084051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российких дженериков, присутствующих на рынке по состоянию на 1 апреля 2015, ед.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solidFill>
                <a:schemeClr val="tx2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ТАКРОЛИМУС</c:v>
                </c:pt>
                <c:pt idx="1">
                  <c:v>ПРЕГАБАЛИН</c:v>
                </c:pt>
                <c:pt idx="2">
                  <c:v>ФЕНСПИРИД</c:v>
                </c:pt>
                <c:pt idx="3">
                  <c:v>ЦИТИКОЛИН</c:v>
                </c:pt>
                <c:pt idx="4">
                  <c:v>ДАРУНАВИР</c:v>
                </c:pt>
                <c:pt idx="5">
                  <c:v>ЖЕЛЕЗА [III] ГИДРОКСИД САХАРОЗНЫЙ КОМПЛЕКС</c:v>
                </c:pt>
                <c:pt idx="6">
                  <c:v>НЕВИРАПИН</c:v>
                </c:pt>
                <c:pt idx="7">
                  <c:v>СУЛЬФАСАЛАЗИН</c:v>
                </c:pt>
                <c:pt idx="8">
                  <c:v>РОКУРОНИЯ БРОМИД </c:v>
                </c:pt>
                <c:pt idx="9">
                  <c:v>ЛЕВОДОПА + БЕНСЕРАЗИД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российских дженериков, готовящихся к выходу на рынок, шт.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ТАКРОЛИМУС</c:v>
                </c:pt>
                <c:pt idx="1">
                  <c:v>ПРЕГАБАЛИН</c:v>
                </c:pt>
                <c:pt idx="2">
                  <c:v>ФЕНСПИРИД</c:v>
                </c:pt>
                <c:pt idx="3">
                  <c:v>ЦИТИКОЛИН</c:v>
                </c:pt>
                <c:pt idx="4">
                  <c:v>ДАРУНАВИР</c:v>
                </c:pt>
                <c:pt idx="5">
                  <c:v>ЖЕЛЕЗА [III] ГИДРОКСИД САХАРОЗНЫЙ КОМПЛЕКС</c:v>
                </c:pt>
                <c:pt idx="6">
                  <c:v>НЕВИРАПИН</c:v>
                </c:pt>
                <c:pt idx="7">
                  <c:v>СУЛЬФАСАЛАЗИН</c:v>
                </c:pt>
                <c:pt idx="8">
                  <c:v>РОКУРОНИЯ БРОМИД </c:v>
                </c:pt>
                <c:pt idx="9">
                  <c:v>ЛЕВОДОПА + БЕНСЕРАЗИД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6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4"/>
        <c:axId val="43225856"/>
        <c:axId val="43227392"/>
      </c:barChart>
      <c:catAx>
        <c:axId val="432258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2"/>
                </a:solidFill>
              </a:defRPr>
            </a:pPr>
            <a:endParaRPr lang="ru-RU"/>
          </a:p>
        </c:txPr>
        <c:crossAx val="43227392"/>
        <c:crosses val="autoZero"/>
        <c:auto val="1"/>
        <c:lblAlgn val="ctr"/>
        <c:lblOffset val="100"/>
        <c:noMultiLvlLbl val="0"/>
      </c:catAx>
      <c:valAx>
        <c:axId val="43227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225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640892137540315"/>
          <c:y val="2.8666031021668256E-2"/>
          <c:w val="0.54920209386042607"/>
          <c:h val="0.19804805610897697"/>
        </c:manualLayout>
      </c:layout>
      <c:overlay val="0"/>
      <c:txPr>
        <a:bodyPr/>
        <a:lstStyle/>
        <a:p>
          <a:pPr>
            <a:defRPr sz="14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083333333333334E-2"/>
          <c:y val="0.05"/>
          <c:w val="0.95167700131233601"/>
          <c:h val="0.8515991633858267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Стоимость госконтракта, млрд. RUB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solidFill>
                <a:schemeClr val="tx2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ДИ</c:v>
                </c:pt>
                <c:pt idx="1">
                  <c:v>ДИ и КИ</c:v>
                </c:pt>
                <c:pt idx="2">
                  <c:v>КИ</c:v>
                </c:pt>
              </c:strCache>
            </c:strRef>
          </c:cat>
          <c:val>
            <c:numRef>
              <c:f>Лист1!$C$2:$C$4</c:f>
              <c:numCache>
                <c:formatCode>_-* #,##0.0_р_._-;\-* #,##0.0_р_._-;_-* "-"??_р_._-;_-@_-</c:formatCode>
                <c:ptCount val="3"/>
                <c:pt idx="0">
                  <c:v>6.9837963800000002</c:v>
                </c:pt>
                <c:pt idx="1">
                  <c:v>7.063419186</c:v>
                </c:pt>
                <c:pt idx="2">
                  <c:v>2.1204700000000001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851776"/>
        <c:axId val="43853312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иследований, ед.</c:v>
                </c:pt>
              </c:strCache>
            </c:strRef>
          </c:tx>
          <c:spPr>
            <a:ln w="63500">
              <a:solidFill>
                <a:srgbClr val="FF6600"/>
              </a:solidFill>
            </a:ln>
          </c:spPr>
          <c:marker>
            <c:symbol val="none"/>
          </c:marker>
          <c:dLbls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ДИ</c:v>
                </c:pt>
                <c:pt idx="1">
                  <c:v>ДИ и КИ</c:v>
                </c:pt>
                <c:pt idx="2">
                  <c:v>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218</c:v>
                </c:pt>
                <c:pt idx="1">
                  <c:v>50</c:v>
                </c:pt>
                <c:pt idx="2">
                  <c:v>44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77120"/>
        <c:axId val="43854848"/>
      </c:lineChart>
      <c:catAx>
        <c:axId val="4385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2"/>
                </a:solidFill>
              </a:defRPr>
            </a:pPr>
            <a:endParaRPr lang="ru-RU"/>
          </a:p>
        </c:txPr>
        <c:crossAx val="43853312"/>
        <c:crosses val="autoZero"/>
        <c:auto val="1"/>
        <c:lblAlgn val="ctr"/>
        <c:lblOffset val="100"/>
        <c:noMultiLvlLbl val="0"/>
      </c:catAx>
      <c:valAx>
        <c:axId val="43853312"/>
        <c:scaling>
          <c:orientation val="minMax"/>
        </c:scaling>
        <c:delete val="0"/>
        <c:axPos val="l"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00"/>
            </a:pPr>
            <a:endParaRPr lang="ru-RU"/>
          </a:p>
        </c:txPr>
        <c:crossAx val="43851776"/>
        <c:crosses val="autoZero"/>
        <c:crossBetween val="between"/>
      </c:valAx>
      <c:valAx>
        <c:axId val="43854848"/>
        <c:scaling>
          <c:orientation val="minMax"/>
          <c:max val="30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"/>
            </a:pPr>
            <a:endParaRPr lang="ru-RU"/>
          </a:p>
        </c:txPr>
        <c:crossAx val="43877120"/>
        <c:crosses val="max"/>
        <c:crossBetween val="between"/>
      </c:valAx>
      <c:catAx>
        <c:axId val="43877120"/>
        <c:scaling>
          <c:orientation val="minMax"/>
        </c:scaling>
        <c:delete val="1"/>
        <c:axPos val="b"/>
        <c:majorTickMark val="out"/>
        <c:minorTickMark val="none"/>
        <c:tickLblPos val="nextTo"/>
        <c:crossAx val="4385484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58292700131233599"/>
          <c:y val="0.12698302165354333"/>
          <c:w val="0.37957299868766403"/>
          <c:h val="0.35012795275590552"/>
        </c:manualLayout>
      </c:layout>
      <c:overlay val="0"/>
      <c:txPr>
        <a:bodyPr/>
        <a:lstStyle/>
        <a:p>
          <a:pPr>
            <a:defRPr sz="1400" b="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27134411965923E-2"/>
          <c:y val="5.8865049387638368E-2"/>
          <c:w val="0.94231740393885577"/>
          <c:h val="0.519711682540845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российских дженериков по состоянию на 1 февраля 2015 г.</c:v>
                </c:pt>
              </c:strCache>
            </c:strRef>
          </c:tx>
          <c:spPr>
            <a:solidFill>
              <a:srgbClr val="C00000"/>
            </a:solidFill>
            <a:ln w="63500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00B0F0"/>
              </a:solidFill>
              <a:ln w="635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  <a:ln w="63500">
                <a:noFill/>
              </a:ln>
            </c:spPr>
          </c:dPt>
          <c:dPt>
            <c:idx val="17"/>
            <c:invertIfNegative val="0"/>
            <c:bubble3D val="0"/>
            <c:spPr>
              <a:solidFill>
                <a:srgbClr val="FFC000"/>
              </a:solidFill>
              <a:ln w="63500">
                <a:noFill/>
              </a:ln>
            </c:spPr>
          </c:dPt>
          <c:dPt>
            <c:idx val="19"/>
            <c:invertIfNegative val="0"/>
            <c:bubble3D val="0"/>
            <c:spPr>
              <a:solidFill>
                <a:schemeClr val="tx2"/>
              </a:solidFill>
              <a:ln w="63500">
                <a:noFill/>
              </a:ln>
            </c:spPr>
          </c:dPt>
          <c:dPt>
            <c:idx val="22"/>
            <c:invertIfNegative val="0"/>
            <c:bubble3D val="0"/>
            <c:spPr>
              <a:solidFill>
                <a:schemeClr val="tx2"/>
              </a:solidFill>
              <a:ln w="63500">
                <a:noFill/>
              </a:ln>
            </c:spPr>
          </c:dPt>
          <c:dLbls>
            <c:dLbl>
              <c:idx val="0"/>
              <c:layout>
                <c:manualLayout>
                  <c:x val="-2.0562696280282677E-3"/>
                  <c:y val="2.3431378685657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88655346255578E-4"/>
                  <c:y val="3.40803586397724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598993444937297E-3"/>
                  <c:y val="3.2717788345133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0272920786971148E-3"/>
                  <c:y val="1.7290755393272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745557116681303E-3"/>
                  <c:y val="2.1801124714227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8430857749096696E-3"/>
                  <c:y val="2.5560772144635328E-3"/>
                </c:manualLayout>
              </c:layout>
              <c:spPr>
                <a:solidFill>
                  <a:srgbClr val="00B0F0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066081539869245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8066081539869245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7702441705125366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5592289744583926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8430857749096696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8429721374613121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solidFill>
                  <a:srgbClr val="92D050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5217390711456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5159235610885376E-3"/>
                  <c:y val="-2.0126592235184248E-7"/>
                </c:manualLayout>
              </c:layout>
              <c:spPr>
                <a:solidFill>
                  <a:srgbClr val="FFC000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solidFill>
                  <a:schemeClr val="tx2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1.7702441705124308E-3"/>
                  <c:y val="-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3.0317334847287177E-3"/>
                  <c:y val="-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1.5521739071145679E-3"/>
                  <c:y val="1.171521856441997E-17"/>
                </c:manualLayout>
              </c:layout>
              <c:spPr>
                <a:solidFill>
                  <a:schemeClr val="tx2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C000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Лист1!$A$2:$A$21</c:f>
              <c:strCache>
                <c:ptCount val="20"/>
                <c:pt idx="0">
                  <c:v>Атазанавир</c:v>
                </c:pt>
                <c:pt idx="1">
                  <c:v>Ацетазоламид</c:v>
                </c:pt>
                <c:pt idx="2">
                  <c:v>Бевацизумаб</c:v>
                </c:pt>
                <c:pt idx="3">
                  <c:v>Бипериден</c:v>
                </c:pt>
                <c:pt idx="4">
                  <c:v>Валганцикловир</c:v>
                </c:pt>
                <c:pt idx="5">
                  <c:v>Гадодиамид</c:v>
                </c:pt>
                <c:pt idx="6">
                  <c:v>Гадопентетовая кислота</c:v>
                </c:pt>
                <c:pt idx="7">
                  <c:v>Абакавир+Ламивудин</c:v>
                </c:pt>
                <c:pt idx="8">
                  <c:v>Алпростадил</c:v>
                </c:pt>
                <c:pt idx="9">
                  <c:v>Гидроксикарбамид</c:v>
                </c:pt>
                <c:pt idx="10">
                  <c:v>Глатирамера ацетат</c:v>
                </c:pt>
                <c:pt idx="11">
                  <c:v>Ипратропия бромид</c:v>
                </c:pt>
                <c:pt idx="12">
                  <c:v>Леводопа+[Бенсеразид]</c:v>
                </c:pt>
                <c:pt idx="13">
                  <c:v>Лопинавир+Ритонавир</c:v>
                </c:pt>
                <c:pt idx="14">
                  <c:v>Рокурония бромид</c:v>
                </c:pt>
                <c:pt idx="15">
                  <c:v>Севофлуран</c:v>
                </c:pt>
                <c:pt idx="16">
                  <c:v>Сульфасалазин</c:v>
                </c:pt>
                <c:pt idx="17">
                  <c:v>Эзомепразол</c:v>
                </c:pt>
                <c:pt idx="18">
                  <c:v>Цитиколин</c:v>
                </c:pt>
                <c:pt idx="19">
                  <c:v>Такролимус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4</c:v>
                </c:pt>
                <c:pt idx="1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48250880"/>
        <c:axId val="48252416"/>
      </c:barChart>
      <c:catAx>
        <c:axId val="48250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ru-RU"/>
          </a:p>
        </c:txPr>
        <c:crossAx val="48252416"/>
        <c:crosses val="autoZero"/>
        <c:auto val="1"/>
        <c:lblAlgn val="ctr"/>
        <c:lblOffset val="100"/>
        <c:noMultiLvlLbl val="0"/>
      </c:catAx>
      <c:valAx>
        <c:axId val="48252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250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35174182200063"/>
          <c:y val="5.8013287401574798E-2"/>
          <c:w val="0.72332800549383247"/>
          <c:h val="0.709107775590551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5"/>
          <c:dPt>
            <c:idx val="0"/>
            <c:bubble3D val="0"/>
            <c:spPr>
              <a:solidFill>
                <a:srgbClr val="FF6600"/>
              </a:solidFill>
            </c:spPr>
          </c:dPt>
          <c:dLbls>
            <c:dLbl>
              <c:idx val="0"/>
              <c:layout>
                <c:manualLayout>
                  <c:x val="-0.22610077447777469"/>
                  <c:y val="-4.2176181102362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7138046597177184"/>
                  <c:y val="2.726993110236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Полный цикл</c:v>
                </c:pt>
                <c:pt idx="1">
                  <c:v>Отдельные производственные стадии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"/>
      </c:pieChart>
    </c:plotArea>
    <c:legend>
      <c:legendPos val="r"/>
      <c:layout>
        <c:manualLayout>
          <c:xMode val="edge"/>
          <c:yMode val="edge"/>
          <c:x val="8.7475126151325369E-2"/>
          <c:y val="0.81786122047244092"/>
          <c:w val="0.88726725005170548"/>
          <c:h val="0.16740255905511811"/>
        </c:manualLayout>
      </c:layout>
      <c:overlay val="0"/>
      <c:txPr>
        <a:bodyPr/>
        <a:lstStyle/>
        <a:p>
          <a:pPr>
            <a:defRPr sz="1400" b="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673428185002753E-2"/>
          <c:y val="2.7715174504420143E-2"/>
          <c:w val="0.43273653880079188"/>
          <c:h val="0.84342017553605153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 продукции, имеющей 2 и более аналога из РФ, РБ и РК, с учётом препартов, проходящих КИ, %</c:v>
                </c:pt>
              </c:strCache>
            </c:strRef>
          </c:tx>
          <c:spPr>
            <a:solidFill>
              <a:srgbClr val="FF6600"/>
            </a:solidFill>
          </c:spPr>
          <c:dLbls>
            <c:dLbl>
              <c:idx val="0"/>
              <c:layout>
                <c:manualLayout>
                  <c:x val="-4.6740722280248323E-2"/>
                  <c:y val="-0.387919416868445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6084414438884512E-4"/>
                  <c:y val="-0.309818028877022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47323721224578E-2"/>
                  <c:y val="-0.345177210142556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53.01244513761835</c:v>
                </c:pt>
                <c:pt idx="1">
                  <c:v>48.497313408761499</c:v>
                </c:pt>
                <c:pt idx="2">
                  <c:v>47.356482183239308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продукции, имеющей 2 и более аналога из РФ, РБ и РК, % RUB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-4.9787325793362994E-2"/>
                  <c:y val="-0.10330201406192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449900453350282E-3"/>
                  <c:y val="-0.120938943292015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252355657357909E-2"/>
                  <c:y val="-0.113380259336264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48.008146769066528</c:v>
                </c:pt>
                <c:pt idx="1">
                  <c:v>43.65699005616375</c:v>
                </c:pt>
                <c:pt idx="2">
                  <c:v>42.635342970418186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Доля российской продукции в текущих условиях % RUB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-4.6536084610451979E-2"/>
                  <c:y val="2.5195613185836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803448031000717E-2"/>
                  <c:y val="5.039122637167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2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Лист1!$D$2:$D$4</c:f>
              <c:numCache>
                <c:formatCode>0.0</c:formatCode>
                <c:ptCount val="3"/>
                <c:pt idx="0" formatCode="General">
                  <c:v>19.5</c:v>
                </c:pt>
                <c:pt idx="1">
                  <c:v>19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961216"/>
        <c:axId val="47962752"/>
      </c:areaChart>
      <c:catAx>
        <c:axId val="4796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>
                <a:solidFill>
                  <a:schemeClr val="tx2"/>
                </a:solidFill>
              </a:defRPr>
            </a:pPr>
            <a:endParaRPr lang="ru-RU"/>
          </a:p>
        </c:txPr>
        <c:crossAx val="47962752"/>
        <c:crosses val="autoZero"/>
        <c:auto val="1"/>
        <c:lblAlgn val="ctr"/>
        <c:lblOffset val="100"/>
        <c:noMultiLvlLbl val="0"/>
      </c:catAx>
      <c:valAx>
        <c:axId val="4796275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479612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1633281903231141"/>
          <c:y val="0.29729218398532919"/>
          <c:w val="0.37143473184008691"/>
          <c:h val="0.6079769996695894"/>
        </c:manualLayout>
      </c:layout>
      <c:overlay val="0"/>
      <c:txPr>
        <a:bodyPr/>
        <a:lstStyle/>
        <a:p>
          <a:pPr>
            <a:defRPr sz="16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673428185002753E-2"/>
          <c:y val="2.7715174504420143E-2"/>
          <c:w val="0.43273653880079188"/>
          <c:h val="0.8709062088339391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продукции из РФ, РБ и РК в рамках предложений "третий лишний" с учётом локализованных по полному циклу иностранных продуктов, % RUB</c:v>
                </c:pt>
              </c:strCache>
            </c:strRef>
          </c:tx>
          <c:spPr>
            <a:solidFill>
              <a:srgbClr val="FF6600"/>
            </a:solidFill>
          </c:spPr>
          <c:dLbls>
            <c:dLbl>
              <c:idx val="0"/>
              <c:layout>
                <c:manualLayout>
                  <c:x val="-4.6740722280248323E-2"/>
                  <c:y val="-0.354095179900645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1958142803939304E-3"/>
                  <c:y val="-0.31668941546177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89573223491329E-2"/>
                  <c:y val="-0.308936903836081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47.680884453476864</c:v>
                </c:pt>
                <c:pt idx="1">
                  <c:v>43.33372118894615</c:v>
                </c:pt>
                <c:pt idx="2">
                  <c:v>42.336973166728121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продукции из РФ, РБ и РК в рамках предложений "третий лишний" с учётом локализованных иностранных продуктов, % RUB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-4.9787325793362994E-2"/>
                  <c:y val="-0.10330201406192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1124751133375711E-3"/>
                  <c:y val="-4.8458466563075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252355657357909E-2"/>
                  <c:y val="-0.113380259336264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43.845103020470901</c:v>
                </c:pt>
                <c:pt idx="1">
                  <c:v>40.366673265494263</c:v>
                </c:pt>
                <c:pt idx="2">
                  <c:v>40.915857529920594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782720"/>
        <c:axId val="48792704"/>
      </c:areaChart>
      <c:catAx>
        <c:axId val="4878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>
                <a:solidFill>
                  <a:schemeClr val="tx2"/>
                </a:solidFill>
              </a:defRPr>
            </a:pPr>
            <a:endParaRPr lang="ru-RU"/>
          </a:p>
        </c:txPr>
        <c:crossAx val="48792704"/>
        <c:crosses val="autoZero"/>
        <c:auto val="1"/>
        <c:lblAlgn val="ctr"/>
        <c:lblOffset val="100"/>
        <c:noMultiLvlLbl val="0"/>
      </c:catAx>
      <c:valAx>
        <c:axId val="4879270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487827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0068532004439101"/>
          <c:y val="8.5184582665418118E-2"/>
          <c:w val="0.39419465306718721"/>
          <c:h val="0.82497936737187927"/>
        </c:manualLayout>
      </c:layout>
      <c:overlay val="0"/>
      <c:txPr>
        <a:bodyPr/>
        <a:lstStyle/>
        <a:p>
          <a:pPr>
            <a:defRPr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916666666666665E-2"/>
          <c:y val="1.3315151169482949E-4"/>
          <c:w val="0.95602083333333332"/>
          <c:h val="0.8428015934495071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вводимых в строй предприятий</c:v>
                </c:pt>
              </c:strCache>
            </c:strRef>
          </c:tx>
          <c:spPr>
            <a:ln w="127000"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7.0497023842902309E-2"/>
                  <c:y val="-2.4803326664073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019436356866062E-2"/>
                  <c:y val="2.25484787855211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596786930760322E-2"/>
                  <c:y val="2.25484787855211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9484329507372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sz="32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2016-2018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6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040768"/>
        <c:axId val="49079424"/>
      </c:lineChart>
      <c:catAx>
        <c:axId val="490407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800">
                <a:solidFill>
                  <a:schemeClr val="tx2"/>
                </a:solidFill>
              </a:defRPr>
            </a:pPr>
            <a:endParaRPr lang="ru-RU"/>
          </a:p>
        </c:txPr>
        <c:crossAx val="49079424"/>
        <c:crosses val="autoZero"/>
        <c:auto val="1"/>
        <c:lblAlgn val="ctr"/>
        <c:lblOffset val="20"/>
        <c:noMultiLvlLbl val="0"/>
      </c:catAx>
      <c:valAx>
        <c:axId val="4907942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49040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9228139720275331E-2"/>
          <c:y val="0.11981746740102504"/>
          <c:w val="0.45125288833318999"/>
          <c:h val="6.3750408580211054E-2"/>
        </c:manualLayout>
      </c:layout>
      <c:overlay val="0"/>
      <c:txPr>
        <a:bodyPr/>
        <a:lstStyle/>
        <a:p>
          <a:pPr>
            <a:defRPr sz="14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527134411965923E-2"/>
          <c:y val="5.187332126495749E-3"/>
          <c:w val="0.92211261038335812"/>
          <c:h val="0.5989499941183006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ГЕНЕРИУМ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2559631421424555"/>
                  <c:y val="4.89914700835707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2151074123077238E-2"/>
                  <c:y val="-1.9596588033428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078166399019641E-2"/>
                  <c:y val="-1.4620674863286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374917406837918E-2"/>
                  <c:y val="-5.706065339145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206485829059928E-3"/>
                  <c:y val="-2.5936660632478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C000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61.318931401918285</c:v>
                </c:pt>
                <c:pt idx="1">
                  <c:v>87.540343859825185</c:v>
                </c:pt>
                <c:pt idx="2">
                  <c:v>89.470370510707326</c:v>
                </c:pt>
                <c:pt idx="3">
                  <c:v>91.240940622613564</c:v>
                </c:pt>
                <c:pt idx="4">
                  <c:v>92.2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НОВО-НОРДИСК</c:v>
                </c:pt>
              </c:strCache>
            </c:strRef>
          </c:tx>
          <c:spPr>
            <a:ln w="63500">
              <a:solidFill>
                <a:srgbClr val="00B0F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2025179020512873"/>
                  <c:y val="4.8991470083570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6117502095726739E-2"/>
                  <c:y val="-8.8184646150427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733642389902805E-2"/>
                  <c:y val="-7.2334555419768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0013651681799663E-2"/>
                  <c:y val="-8.3285499142070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240483461420038E-2"/>
                  <c:y val="-9.7982940167141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0B0F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38.681068598081708</c:v>
                </c:pt>
                <c:pt idx="1">
                  <c:v>12.45965614017482</c:v>
                </c:pt>
                <c:pt idx="2">
                  <c:v>10.529629489292676</c:v>
                </c:pt>
                <c:pt idx="3">
                  <c:v>8.7590593773864391</c:v>
                </c:pt>
                <c:pt idx="4">
                  <c:v>7.8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768256"/>
        <c:axId val="42769792"/>
      </c:lineChart>
      <c:catAx>
        <c:axId val="4276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ru-RU"/>
          </a:p>
        </c:txPr>
        <c:crossAx val="42769792"/>
        <c:crosses val="autoZero"/>
        <c:auto val="1"/>
        <c:lblAlgn val="ctr"/>
        <c:lblOffset val="100"/>
        <c:noMultiLvlLbl val="0"/>
      </c:catAx>
      <c:valAx>
        <c:axId val="4276979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42768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8578498587876139E-2"/>
          <c:y val="0.80481528286980464"/>
          <c:w val="0.94749760991468779"/>
          <c:h val="0.16616402189880136"/>
        </c:manualLayout>
      </c:layout>
      <c:overlay val="0"/>
      <c:txPr>
        <a:bodyPr/>
        <a:lstStyle/>
        <a:p>
          <a:pPr>
            <a:defRPr sz="12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27134411965923E-2"/>
          <c:y val="5.187332126495749E-3"/>
          <c:w val="0.89329682724188797"/>
          <c:h val="0.5989499941183006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РОШ</c:v>
                </c:pt>
              </c:strCache>
            </c:strRef>
          </c:tx>
          <c:spPr>
            <a:ln w="63500">
              <a:solidFill>
                <a:schemeClr val="tx2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2559631421424555"/>
                  <c:y val="4.89914700835707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2151074123077238E-2"/>
                  <c:y val="-1.9596588033428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078166399019641E-2"/>
                  <c:y val="-1.4620674863286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374917406837918E-2"/>
                  <c:y val="-5.706065339145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206485829059928E-3"/>
                  <c:y val="-2.5936660632478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2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2 010</c:v>
                </c:pt>
                <c:pt idx="1">
                  <c:v>2 011</c:v>
                </c:pt>
                <c:pt idx="2">
                  <c:v>2 012</c:v>
                </c:pt>
                <c:pt idx="3">
                  <c:v>2 013</c:v>
                </c:pt>
                <c:pt idx="4">
                  <c:v>2 014</c:v>
                </c:pt>
                <c:pt idx="5">
                  <c:v>2015П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 formatCode="0.0">
                  <c:v>3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БИОКАД</c:v>
                </c:pt>
              </c:strCache>
            </c:strRef>
          </c:tx>
          <c:spPr>
            <a:ln w="63500"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76316434933761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1710752226816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9342395720192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6974039213568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1.4697441025071289E-2"/>
                </c:manualLayout>
              </c:layout>
              <c:spPr>
                <a:solidFill>
                  <a:srgbClr val="FF6600"/>
                </a:solidFill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2 010</c:v>
                </c:pt>
                <c:pt idx="1">
                  <c:v>2 011</c:v>
                </c:pt>
                <c:pt idx="2">
                  <c:v>2 012</c:v>
                </c:pt>
                <c:pt idx="3">
                  <c:v>2 013</c:v>
                </c:pt>
                <c:pt idx="4">
                  <c:v>2 014</c:v>
                </c:pt>
                <c:pt idx="5">
                  <c:v>2015П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General">
                  <c:v>97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10560"/>
        <c:axId val="43412096"/>
      </c:lineChart>
      <c:catAx>
        <c:axId val="43410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ru-RU"/>
          </a:p>
        </c:txPr>
        <c:crossAx val="43412096"/>
        <c:crosses val="autoZero"/>
        <c:auto val="1"/>
        <c:lblAlgn val="ctr"/>
        <c:lblOffset val="100"/>
        <c:noMultiLvlLbl val="0"/>
      </c:catAx>
      <c:valAx>
        <c:axId val="43412096"/>
        <c:scaling>
          <c:orientation val="minMax"/>
          <c:max val="120"/>
          <c:min val="-10"/>
        </c:scaling>
        <c:delete val="1"/>
        <c:axPos val="l"/>
        <c:numFmt formatCode="General" sourceLinked="1"/>
        <c:majorTickMark val="out"/>
        <c:minorTickMark val="none"/>
        <c:tickLblPos val="nextTo"/>
        <c:crossAx val="43410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41705751433814E-2"/>
          <c:y val="0.7999161358614475"/>
          <c:w val="0.43169436351181817"/>
          <c:h val="0.16616402189880136"/>
        </c:manualLayout>
      </c:layout>
      <c:overlay val="0"/>
      <c:txPr>
        <a:bodyPr/>
        <a:lstStyle/>
        <a:p>
          <a:pPr>
            <a:defRPr sz="12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7047735436803"/>
          <c:y val="0.1575176170901646"/>
          <c:w val="0.79166238044881154"/>
          <c:h val="0.799053676575618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ЛП российского происхождения, %, RUB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chemeClr val="tx2"/>
              </a:solidFill>
            </c:spPr>
          </c:dPt>
          <c:dLbls>
            <c:dLbl>
              <c:idx val="17"/>
              <c:spPr>
                <a:solidFill>
                  <a:schemeClr val="tx2"/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Лист1!$A$2:$A$19</c:f>
              <c:numCache>
                <c:formatCode>General</c:formatCod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numCache>
            </c:numRef>
          </c:cat>
          <c:val>
            <c:numRef>
              <c:f>Лист1!$B$2:$B$19</c:f>
              <c:numCache>
                <c:formatCode>0.0</c:formatCode>
                <c:ptCount val="18"/>
                <c:pt idx="0">
                  <c:v>42</c:v>
                </c:pt>
                <c:pt idx="1">
                  <c:v>40</c:v>
                </c:pt>
                <c:pt idx="2">
                  <c:v>38</c:v>
                </c:pt>
                <c:pt idx="3">
                  <c:v>35</c:v>
                </c:pt>
                <c:pt idx="4">
                  <c:v>31</c:v>
                </c:pt>
                <c:pt idx="5">
                  <c:v>26</c:v>
                </c:pt>
                <c:pt idx="6">
                  <c:v>25</c:v>
                </c:pt>
                <c:pt idx="7">
                  <c:v>25</c:v>
                </c:pt>
                <c:pt idx="8">
                  <c:v>23</c:v>
                </c:pt>
                <c:pt idx="9">
                  <c:v>21</c:v>
                </c:pt>
                <c:pt idx="10">
                  <c:v>22</c:v>
                </c:pt>
                <c:pt idx="11">
                  <c:v>20</c:v>
                </c:pt>
                <c:pt idx="12">
                  <c:v>21</c:v>
                </c:pt>
                <c:pt idx="13">
                  <c:v>21</c:v>
                </c:pt>
                <c:pt idx="14">
                  <c:v>21.5</c:v>
                </c:pt>
                <c:pt idx="15">
                  <c:v>22</c:v>
                </c:pt>
                <c:pt idx="16">
                  <c:v>22.5</c:v>
                </c:pt>
                <c:pt idx="17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axId val="43465344"/>
        <c:axId val="43472768"/>
      </c:barChart>
      <c:catAx>
        <c:axId val="434653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ru-RU"/>
          </a:p>
        </c:txPr>
        <c:crossAx val="43472768"/>
        <c:crosses val="autoZero"/>
        <c:auto val="1"/>
        <c:lblAlgn val="ctr"/>
        <c:lblOffset val="100"/>
        <c:noMultiLvlLbl val="0"/>
      </c:catAx>
      <c:valAx>
        <c:axId val="4347276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43465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602080364369577E-2"/>
          <c:y val="5.2434113927281353E-2"/>
          <c:w val="0.91781577031994488"/>
          <c:h val="0.4888311959331845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ЛП российского происхождения, %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0"/>
              <c:layout>
                <c:manualLayout>
                  <c:x val="0.2006660162979545"/>
                  <c:y val="-6.0417237898604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877200601030396"/>
                  <c:y val="-6.5909714071204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66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Лист1!$B$2:$B$3</c:f>
              <c:numCache>
                <c:formatCode>0.0</c:formatCode>
                <c:ptCount val="2"/>
                <c:pt idx="0">
                  <c:v>13</c:v>
                </c:pt>
                <c:pt idx="1">
                  <c:v>11.992133421181522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ЛП иностранного происхождения, %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Лист1!$C$2:$C$3</c:f>
              <c:numCache>
                <c:formatCode>0.0</c:formatCode>
                <c:ptCount val="2"/>
                <c:pt idx="0">
                  <c:v>87</c:v>
                </c:pt>
                <c:pt idx="1">
                  <c:v>88.007866578818479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7025152"/>
        <c:axId val="47076096"/>
      </c:barChart>
      <c:catAx>
        <c:axId val="4702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ru-RU"/>
          </a:p>
        </c:txPr>
        <c:crossAx val="47076096"/>
        <c:crosses val="autoZero"/>
        <c:auto val="1"/>
        <c:lblAlgn val="ctr"/>
        <c:lblOffset val="100"/>
        <c:noMultiLvlLbl val="0"/>
      </c:catAx>
      <c:valAx>
        <c:axId val="470760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702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8054102929513507E-2"/>
          <c:y val="0.70198131138582187"/>
          <c:w val="0.96252658050810314"/>
          <c:h val="0.22842469455345807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602080364369577E-2"/>
          <c:y val="5.2434113927281353E-2"/>
          <c:w val="0.91781577031994488"/>
          <c:h val="0.7952500028111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ЛП российского происхождения, %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Лист1!$B$2:$B$3</c:f>
              <c:numCache>
                <c:formatCode>0.0</c:formatCode>
                <c:ptCount val="2"/>
                <c:pt idx="0">
                  <c:v>23</c:v>
                </c:pt>
                <c:pt idx="1">
                  <c:v>24.5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ЛП иностранного происхождения, %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 i="0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Лист1!$C$2:$C$3</c:f>
              <c:numCache>
                <c:formatCode>0.0</c:formatCode>
                <c:ptCount val="2"/>
                <c:pt idx="0">
                  <c:v>77</c:v>
                </c:pt>
                <c:pt idx="1">
                  <c:v>75.5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7374336"/>
        <c:axId val="47376640"/>
      </c:barChart>
      <c:catAx>
        <c:axId val="4737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ru-RU"/>
          </a:p>
        </c:txPr>
        <c:crossAx val="47376640"/>
        <c:crosses val="autoZero"/>
        <c:auto val="1"/>
        <c:lblAlgn val="ctr"/>
        <c:lblOffset val="100"/>
        <c:noMultiLvlLbl val="0"/>
      </c:catAx>
      <c:valAx>
        <c:axId val="473766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7374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602080364369577E-2"/>
          <c:y val="5.2434113927281353E-2"/>
          <c:w val="0.91781577031994488"/>
          <c:h val="0.7952500028111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ЛП российского происхождения, %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</c:v>
                </c:pt>
                <c:pt idx="1">
                  <c:v>2014П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23</c:v>
                </c:pt>
                <c:pt idx="1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ЛП иностранного происхождения, %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2013</c:v>
                </c:pt>
                <c:pt idx="1">
                  <c:v>2014П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77</c:v>
                </c:pt>
                <c:pt idx="1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967808"/>
        <c:axId val="47002368"/>
      </c:barChart>
      <c:catAx>
        <c:axId val="46967808"/>
        <c:scaling>
          <c:orientation val="minMax"/>
        </c:scaling>
        <c:delete val="0"/>
        <c:axPos val="b"/>
        <c:majorTickMark val="none"/>
        <c:minorTickMark val="none"/>
        <c:tickLblPos val="none"/>
        <c:crossAx val="47002368"/>
        <c:crosses val="autoZero"/>
        <c:auto val="1"/>
        <c:lblAlgn val="ctr"/>
        <c:lblOffset val="100"/>
        <c:noMultiLvlLbl val="0"/>
      </c:catAx>
      <c:valAx>
        <c:axId val="470023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6967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27134411965923E-2"/>
          <c:y val="5.8865049387638368E-2"/>
          <c:w val="0.94231740393885577"/>
          <c:h val="0.519711682540845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российских дженериков по состоянию на 1 февраля 2015 г.</c:v>
                </c:pt>
              </c:strCache>
            </c:strRef>
          </c:tx>
          <c:spPr>
            <a:solidFill>
              <a:srgbClr val="C00000"/>
            </a:solidFill>
            <a:ln w="63500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00B0F0"/>
              </a:solidFill>
              <a:ln w="635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  <a:ln w="63500">
                <a:noFill/>
              </a:ln>
            </c:spPr>
          </c:dPt>
          <c:dPt>
            <c:idx val="17"/>
            <c:invertIfNegative val="0"/>
            <c:bubble3D val="0"/>
            <c:spPr>
              <a:solidFill>
                <a:srgbClr val="FFC000"/>
              </a:solidFill>
              <a:ln w="63500">
                <a:noFill/>
              </a:ln>
            </c:spPr>
          </c:dPt>
          <c:dPt>
            <c:idx val="22"/>
            <c:invertIfNegative val="0"/>
            <c:bubble3D val="0"/>
            <c:spPr>
              <a:solidFill>
                <a:schemeClr val="tx2"/>
              </a:solidFill>
              <a:ln w="63500">
                <a:noFill/>
              </a:ln>
            </c:spPr>
          </c:dPt>
          <c:dLbls>
            <c:dLbl>
              <c:idx val="0"/>
              <c:layout>
                <c:manualLayout>
                  <c:x val="-2.0562696280282677E-3"/>
                  <c:y val="2.3431378685657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88655346255578E-4"/>
                  <c:y val="3.40803586397724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598993444937297E-3"/>
                  <c:y val="3.2717788345133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0272920786971148E-3"/>
                  <c:y val="1.7290755393272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745557116681303E-3"/>
                  <c:y val="2.1801124714227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8430857749096696E-3"/>
                  <c:y val="2.5560772144635328E-3"/>
                </c:manualLayout>
              </c:layout>
              <c:spPr>
                <a:solidFill>
                  <a:srgbClr val="00B0F0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066081539869245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8066081539869245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7702441705125366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5592289744583926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8430857749096696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8429721374613121E-3"/>
                  <c:y val="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solidFill>
                  <a:srgbClr val="92D050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5217390711456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5159235610885376E-3"/>
                  <c:y val="-2.0126592235184248E-7"/>
                </c:manualLayout>
              </c:layout>
              <c:spPr>
                <a:solidFill>
                  <a:srgbClr val="FFC000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1.7702441705124308E-3"/>
                  <c:y val="-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3.0317334847287177E-3"/>
                  <c:y val="-2.556077214463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1.5521739071145679E-3"/>
                  <c:y val="1.171521856441997E-17"/>
                </c:manualLayout>
              </c:layout>
              <c:spPr>
                <a:solidFill>
                  <a:schemeClr val="tx2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C000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Лист1!$A$2:$A$24</c:f>
              <c:strCache>
                <c:ptCount val="23"/>
                <c:pt idx="0">
                  <c:v>ритуксимаб</c:v>
                </c:pt>
                <c:pt idx="1">
                  <c:v>пэгинтерферон альфа 2 b</c:v>
                </c:pt>
                <c:pt idx="2">
                  <c:v>такролимус</c:v>
                </c:pt>
                <c:pt idx="3">
                  <c:v>йогексол</c:v>
                </c:pt>
                <c:pt idx="4">
                  <c:v>дарунавир</c:v>
                </c:pt>
                <c:pt idx="5">
                  <c:v>висмута трикалия дицитрат</c:v>
                </c:pt>
                <c:pt idx="6">
                  <c:v>саквинавир</c:v>
                </c:pt>
                <c:pt idx="7">
                  <c:v>нелфинавир</c:v>
                </c:pt>
                <c:pt idx="8">
                  <c:v>фенспирид</c:v>
                </c:pt>
                <c:pt idx="9">
                  <c:v>эфавиренз</c:v>
                </c:pt>
                <c:pt idx="10">
                  <c:v>эптаког альфа (активированный)</c:v>
                </c:pt>
                <c:pt idx="11">
                  <c:v>соталол</c:v>
                </c:pt>
                <c:pt idx="12">
                  <c:v>бортезомиб</c:v>
                </c:pt>
                <c:pt idx="13">
                  <c:v>эноксапарин натрия</c:v>
                </c:pt>
                <c:pt idx="14">
                  <c:v>невирапин</c:v>
                </c:pt>
                <c:pt idx="15">
                  <c:v>ритонавир</c:v>
                </c:pt>
                <c:pt idx="16">
                  <c:v>абакавир</c:v>
                </c:pt>
                <c:pt idx="17">
                  <c:v>капецитабин</c:v>
                </c:pt>
                <c:pt idx="18">
                  <c:v>бупивакаин</c:v>
                </c:pt>
                <c:pt idx="19">
                  <c:v>ламивудин + зидовудин</c:v>
                </c:pt>
                <c:pt idx="20">
                  <c:v>ламивудин</c:v>
                </c:pt>
                <c:pt idx="21">
                  <c:v>темозоломид</c:v>
                </c:pt>
                <c:pt idx="22">
                  <c:v>иматиниб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4</c:v>
                </c:pt>
                <c:pt idx="21">
                  <c:v>5</c:v>
                </c:pt>
                <c:pt idx="2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47392640"/>
        <c:axId val="47394176"/>
      </c:barChart>
      <c:catAx>
        <c:axId val="47392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ru-RU"/>
          </a:p>
        </c:txPr>
        <c:crossAx val="47394176"/>
        <c:crosses val="autoZero"/>
        <c:auto val="1"/>
        <c:lblAlgn val="ctr"/>
        <c:lblOffset val="100"/>
        <c:noMultiLvlLbl val="0"/>
      </c:catAx>
      <c:valAx>
        <c:axId val="47394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7392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35174182200063"/>
          <c:y val="5.8013287401574798E-2"/>
          <c:w val="0.72332800549383247"/>
          <c:h val="0.709107775590551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5"/>
          <c:dPt>
            <c:idx val="0"/>
            <c:bubble3D val="0"/>
            <c:spPr>
              <a:solidFill>
                <a:srgbClr val="FF6600"/>
              </a:solidFill>
            </c:spPr>
          </c:dPt>
          <c:dLbls>
            <c:dLbl>
              <c:idx val="0"/>
              <c:layout>
                <c:manualLayout>
                  <c:x val="-0.20378709993514227"/>
                  <c:y val="4.6988188976377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6819279817996716"/>
                  <c:y val="-1.6480068897637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Полный цикл</c:v>
                </c:pt>
                <c:pt idx="1">
                  <c:v>Отдельные производственные стадии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"/>
      </c:pieChart>
    </c:plotArea>
    <c:legend>
      <c:legendPos val="r"/>
      <c:layout>
        <c:manualLayout>
          <c:xMode val="edge"/>
          <c:yMode val="edge"/>
          <c:x val="8.7475126151325369E-2"/>
          <c:y val="0.81786122047244092"/>
          <c:w val="0.88726725005170548"/>
          <c:h val="0.16740255905511811"/>
        </c:manualLayout>
      </c:layout>
      <c:overlay val="0"/>
      <c:txPr>
        <a:bodyPr/>
        <a:lstStyle/>
        <a:p>
          <a:pPr>
            <a:defRPr sz="1400" b="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90CD82-2FB2-4194-8054-6A075ED69F61}" type="datetimeFigureOut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C7752A-74C8-449E-8ED4-A485A55FB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4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722878-FFAC-46BD-BD14-E04EDE10EFD9}" type="datetimeFigureOut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92F01F-57B2-43B7-A4D8-5845A55DD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224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2242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2283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228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471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224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2F01F-57B2-43B7-A4D8-5845A55DD91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22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ФИ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323850" y="6376988"/>
            <a:ext cx="86772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408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HeliosC" charset="0"/>
              </a:defRPr>
            </a:lvl1pPr>
          </a:lstStyle>
          <a:p>
            <a:pPr algn="l">
              <a:defRPr/>
            </a:pPr>
            <a:r>
              <a:rPr lang="en-US" dirty="0" err="1" smtClean="0"/>
              <a:t>PharmLogic</a:t>
            </a:r>
            <a:r>
              <a:rPr lang="en-US" dirty="0" smtClean="0"/>
              <a:t>|</a:t>
            </a:r>
            <a:r>
              <a:rPr lang="ru-RU" dirty="0" smtClean="0"/>
              <a:t>28 октября 2011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294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543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- слева, график -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144000" cy="58102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571736" y="332656"/>
            <a:ext cx="6429420" cy="368280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323850" y="6376988"/>
            <a:ext cx="7416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004080"/>
                </a:solidFill>
                <a:latin typeface="HeliosC" charset="0"/>
                <a:ea typeface="HeliosC" charset="0"/>
                <a:cs typeface="HeliosC" charset="0"/>
                <a:sym typeface="HeliosC" charset="0"/>
              </a:defRPr>
            </a:lvl1pPr>
          </a:lstStyle>
          <a:p>
            <a:pPr>
              <a:defRPr/>
            </a:pPr>
            <a:r>
              <a:rPr lang="en-US"/>
              <a:t>Анализ Российского Фармрынка 2005-2009 гг    |   </a:t>
            </a:r>
            <a:r>
              <a:rPr lang="ru-RU"/>
              <a:t>П</a:t>
            </a:r>
            <a:r>
              <a:rPr lang="en-US"/>
              <a:t>одготовлено для компании</a:t>
            </a:r>
          </a:p>
          <a:p>
            <a:pPr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3"/>
          </p:nvPr>
        </p:nvSpPr>
        <p:spPr>
          <a:xfrm>
            <a:off x="7885113" y="6376988"/>
            <a:ext cx="10795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| </a:t>
            </a:r>
            <a:fld id="{CB2237CA-ACEF-4882-BF32-B089FB453641}" type="slidenum">
              <a:rPr lang="ru-RU"/>
              <a:pPr>
                <a:defRPr/>
              </a:pPr>
              <a:t>‹#›</a:t>
            </a:fld>
            <a:r>
              <a:rPr lang="en-US"/>
              <a:t> |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72073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4"/>
          </p:nvPr>
        </p:nvSpPr>
        <p:spPr>
          <a:xfrm>
            <a:off x="323850" y="6376988"/>
            <a:ext cx="7416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004080"/>
                </a:solidFill>
                <a:latin typeface="HeliosC" charset="0"/>
                <a:ea typeface="HeliosC" charset="0"/>
                <a:cs typeface="HeliosC" charset="0"/>
                <a:sym typeface="HeliosC" charset="0"/>
              </a:defRPr>
            </a:lvl1pPr>
          </a:lstStyle>
          <a:p>
            <a:pPr>
              <a:defRPr/>
            </a:pPr>
            <a:r>
              <a:rPr lang="en-US"/>
              <a:t>Анализ Российского Фармрынка 2005-2009 гг    |   </a:t>
            </a:r>
            <a:r>
              <a:rPr lang="ru-RU"/>
              <a:t>П</a:t>
            </a:r>
            <a:r>
              <a:rPr lang="en-US"/>
              <a:t>одготовлено для компании</a:t>
            </a:r>
          </a:p>
          <a:p>
            <a:pPr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7885113" y="6376988"/>
            <a:ext cx="10795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| </a:t>
            </a:r>
            <a:fld id="{F2A26943-E96F-4C83-A980-90236A3CA0B3}" type="slidenum">
              <a:rPr lang="ru-RU"/>
              <a:pPr>
                <a:defRPr/>
              </a:pPr>
              <a:t>‹#›</a:t>
            </a:fld>
            <a:r>
              <a:rPr lang="en-US"/>
              <a:t> |</a:t>
            </a:r>
            <a:endParaRPr lang="ru-RU"/>
          </a:p>
        </p:txBody>
      </p:sp>
      <p:sp>
        <p:nvSpPr>
          <p:cNvPr id="14" name="Заголовок 16"/>
          <p:cNvSpPr>
            <a:spLocks noGrp="1"/>
          </p:cNvSpPr>
          <p:nvPr>
            <p:ph type="title"/>
          </p:nvPr>
        </p:nvSpPr>
        <p:spPr>
          <a:xfrm>
            <a:off x="2571736" y="332656"/>
            <a:ext cx="6429420" cy="368280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151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спис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Текст 20"/>
          <p:cNvSpPr>
            <a:spLocks noGrp="1"/>
          </p:cNvSpPr>
          <p:nvPr>
            <p:ph type="body" sz="quarter" idx="11"/>
          </p:nvPr>
        </p:nvSpPr>
        <p:spPr>
          <a:xfrm>
            <a:off x="0" y="928670"/>
            <a:ext cx="9144000" cy="5214974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400"/>
            </a:lvl1pPr>
            <a:lvl2pP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2pPr>
            <a:lvl3pP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3pPr>
            <a:lvl4pP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4pPr>
            <a:lvl5pP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323850" y="6376988"/>
            <a:ext cx="7416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004080"/>
                </a:solidFill>
                <a:latin typeface="HeliosC" charset="0"/>
                <a:ea typeface="HeliosC" charset="0"/>
                <a:cs typeface="HeliosC" charset="0"/>
                <a:sym typeface="HeliosC" charset="0"/>
              </a:defRPr>
            </a:lvl1pPr>
          </a:lstStyle>
          <a:p>
            <a:pPr>
              <a:defRPr/>
            </a:pPr>
            <a:r>
              <a:rPr lang="en-US"/>
              <a:t>Анализ Российского Фармрынка 2005-2009 гг    |   </a:t>
            </a:r>
            <a:r>
              <a:rPr lang="ru-RU"/>
              <a:t>П</a:t>
            </a:r>
            <a:r>
              <a:rPr lang="en-US"/>
              <a:t>одготовлено для компании</a:t>
            </a:r>
          </a:p>
          <a:p>
            <a:pPr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3"/>
          </p:nvPr>
        </p:nvSpPr>
        <p:spPr>
          <a:xfrm>
            <a:off x="7885113" y="6376988"/>
            <a:ext cx="10795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| </a:t>
            </a:r>
            <a:fld id="{FF602815-444A-4C4A-AF85-737DBEC7FADC}" type="slidenum">
              <a:rPr lang="ru-RU"/>
              <a:pPr>
                <a:defRPr/>
              </a:pPr>
              <a:t>‹#›</a:t>
            </a:fld>
            <a:r>
              <a:rPr lang="en-US"/>
              <a:t> |</a:t>
            </a:r>
            <a:endParaRPr lang="ru-RU"/>
          </a:p>
        </p:txBody>
      </p:sp>
      <p:sp>
        <p:nvSpPr>
          <p:cNvPr id="9" name="Заголовок 16"/>
          <p:cNvSpPr>
            <a:spLocks noGrp="1"/>
          </p:cNvSpPr>
          <p:nvPr>
            <p:ph type="title"/>
          </p:nvPr>
        </p:nvSpPr>
        <p:spPr>
          <a:xfrm>
            <a:off x="179512" y="260648"/>
            <a:ext cx="6429420" cy="368280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854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850" y="6376988"/>
            <a:ext cx="86772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00408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HeliosC" charset="0"/>
              </a:defRPr>
            </a:lvl1pPr>
          </a:lstStyle>
          <a:p>
            <a:pPr algn="l">
              <a:defRPr/>
            </a:pPr>
            <a:r>
              <a:rPr lang="en-US" dirty="0" err="1" smtClean="0"/>
              <a:t>PharmLogic</a:t>
            </a:r>
            <a:r>
              <a:rPr lang="en-US" dirty="0" smtClean="0"/>
              <a:t>|</a:t>
            </a:r>
            <a:r>
              <a:rPr lang="ru-RU" dirty="0" smtClean="0"/>
              <a:t>28 октября 2011</a:t>
            </a:r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>
            <a:spLocks noGrp="1"/>
          </p:cNvSpPr>
          <p:nvPr>
            <p:ph type="title" idx="4294967295"/>
          </p:nvPr>
        </p:nvSpPr>
        <p:spPr bwMode="auto">
          <a:xfrm>
            <a:off x="417866" y="1700808"/>
            <a:ext cx="872613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МОНИТОРИНГ ИМПОРТОЗАМЕЩЕНИЯ В РФ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3140968"/>
            <a:ext cx="7704856" cy="936104"/>
          </a:xfrm>
          <a:prstGeom prst="rect">
            <a:avLst/>
          </a:prstGeom>
          <a:noFill/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 eaLnBrk="1" hangingPunct="1">
              <a:defRPr sz="2400" b="1">
                <a:solidFill>
                  <a:schemeClr val="tx2"/>
                </a:solidFill>
                <a:ea typeface="+mj-ea"/>
              </a:defRPr>
            </a:lvl1pPr>
            <a:lvl2pPr algn="ctr" eaLnBrk="0" hangingPunct="0">
              <a:defRPr sz="4400">
                <a:latin typeface="Tahoma" pitchFamily="34" charset="0"/>
              </a:defRPr>
            </a:lvl2pPr>
            <a:lvl3pPr algn="ctr" eaLnBrk="0" hangingPunct="0">
              <a:defRPr sz="4400">
                <a:latin typeface="Tahoma" pitchFamily="34" charset="0"/>
              </a:defRPr>
            </a:lvl3pPr>
            <a:lvl4pPr algn="ctr" eaLnBrk="0" hangingPunct="0">
              <a:defRPr sz="4400">
                <a:latin typeface="Tahoma" pitchFamily="34" charset="0"/>
              </a:defRPr>
            </a:lvl4pPr>
            <a:lvl5pPr algn="ctr" eaLnBrk="0" hangingPunct="0">
              <a:defRPr sz="4400"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Tahoma" pitchFamily="34" charset="0"/>
              </a:defRPr>
            </a:lvl9pPr>
          </a:lstStyle>
          <a:p>
            <a:r>
              <a:rPr lang="ru-RU" sz="1800" b="0" dirty="0" smtClean="0">
                <a:solidFill>
                  <a:srgbClr val="002060"/>
                </a:solidFill>
              </a:rPr>
              <a:t>оценка основных тенденций политики импортозамещения и локализационных процессов на фармрынке России, ключевые выгодоприобретатели и компании группы риска</a:t>
            </a:r>
            <a:endParaRPr lang="ru-RU" sz="1800" b="0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60297" y="3080891"/>
            <a:ext cx="792812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95161"/>
            <a:ext cx="76987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Мониторинг импортозамещения</a:t>
            </a:r>
            <a:r>
              <a:rPr lang="ru-RU" sz="11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 РФ </a:t>
            </a:r>
            <a:r>
              <a:rPr lang="ru-RU" sz="11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| </a:t>
            </a:r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апрель 2015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0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10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ПЕРЕЧНИ ЛП, В ОТНОШЕНИИ КОТОРЫХ ПРОВОДИТСЯ ЦЕЛЕНАПРАВЛЕННАЯ ПОЛИТИКА ИМПОРТОЗАМЕЩЕНИЯ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987824" y="1170618"/>
            <a:ext cx="5976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Распоряжение Правительства РФ от 6 июля 2010 г. № 1141-р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«Об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утверждении перечня стратегически значимых лекарственных средств, производство которых должно быть обеспечено на территории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РФ для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лечения наиболее распространенных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заболеваний»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251520" y="1242627"/>
            <a:ext cx="2376264" cy="1656183"/>
          </a:xfrm>
          <a:prstGeom prst="wedgeRectCallout">
            <a:avLst>
              <a:gd name="adj1" fmla="val 59736"/>
              <a:gd name="adj2" fmla="val 188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Перечень 57 стратегических ЛП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414479"/>
            <a:ext cx="4320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Распоряжение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Правительства РФ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от 30 декабря 2014 года 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2782-р Об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утверждении перечней жизненно необходимых и важнейших лекарственных препаратов для медицинского применения на 2015 год</a:t>
            </a: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4716016" y="3471966"/>
            <a:ext cx="4248472" cy="2189282"/>
          </a:xfrm>
          <a:prstGeom prst="wedgeRectCallout">
            <a:avLst>
              <a:gd name="adj1" fmla="val -53260"/>
              <a:gd name="adj2" fmla="val -2488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Перечень </a:t>
            </a:r>
            <a:r>
              <a:rPr lang="ru-RU" sz="2000" b="1" dirty="0">
                <a:solidFill>
                  <a:schemeClr val="bg2"/>
                </a:solidFill>
              </a:rPr>
              <a:t>жизненно необходимых и важнейших ЛП для медицинского применения </a:t>
            </a:r>
            <a:r>
              <a:rPr lang="ru-RU" sz="2000" b="1" dirty="0" smtClean="0">
                <a:solidFill>
                  <a:schemeClr val="bg2"/>
                </a:solidFill>
              </a:rPr>
              <a:t>(ЖНВЛП) (608 МНН) – вступает в силу с 1 марта 2015</a:t>
            </a:r>
            <a:endParaRPr lang="ru-RU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11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272808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СТРУКТУРА РЫНКА В РАЗРЕЗЕ ИМПОРТНЫЕ/ОТЕЧЕСТВЕННЫЕ ЛП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80226558"/>
              </p:ext>
            </p:extLst>
          </p:nvPr>
        </p:nvGraphicFramePr>
        <p:xfrm>
          <a:off x="35496" y="1052736"/>
          <a:ext cx="583264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65168346"/>
              </p:ext>
            </p:extLst>
          </p:nvPr>
        </p:nvGraphicFramePr>
        <p:xfrm>
          <a:off x="5077643" y="3789040"/>
          <a:ext cx="3923928" cy="2312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Прямоугольная выноска 4"/>
          <p:cNvSpPr/>
          <p:nvPr/>
        </p:nvSpPr>
        <p:spPr>
          <a:xfrm>
            <a:off x="5004048" y="908720"/>
            <a:ext cx="3960565" cy="5184576"/>
          </a:xfrm>
          <a:prstGeom prst="wedgeRectCallout">
            <a:avLst>
              <a:gd name="adj1" fmla="val -75884"/>
              <a:gd name="adj2" fmla="val -29715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402118151"/>
              </p:ext>
            </p:extLst>
          </p:nvPr>
        </p:nvGraphicFramePr>
        <p:xfrm>
          <a:off x="5040685" y="2492896"/>
          <a:ext cx="3923928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174281378"/>
              </p:ext>
            </p:extLst>
          </p:nvPr>
        </p:nvGraphicFramePr>
        <p:xfrm>
          <a:off x="5052117" y="1052736"/>
          <a:ext cx="3923928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5022074" y="4311121"/>
            <a:ext cx="63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ЛЛО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4825000" y="1449752"/>
            <a:ext cx="1027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розница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729816" y="2866733"/>
            <a:ext cx="1218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госпиталя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105580"/>
            <a:ext cx="2915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2"/>
                </a:solidFill>
              </a:rPr>
              <a:t>Доля ЛП российского происхождения, %, RUB</a:t>
            </a:r>
          </a:p>
        </p:txBody>
      </p:sp>
    </p:spTree>
    <p:extLst>
      <p:ext uri="{BB962C8B-B14F-4D97-AF65-F5344CB8AC3E}">
        <p14:creationId xmlns:p14="http://schemas.microsoft.com/office/powerpoint/2010/main" val="837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>
            <a:spLocks noGrp="1"/>
          </p:cNvSpPr>
          <p:nvPr>
            <p:ph type="title" idx="4294967295"/>
          </p:nvPr>
        </p:nvSpPr>
        <p:spPr bwMode="auto">
          <a:xfrm>
            <a:off x="417866" y="1832893"/>
            <a:ext cx="8726134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БЛОК 2.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ОЦЕНКА АКТИВНОСТИ ПРОЦЕССОВ ИМПОРТОЗАМЕЩЕНИЯ В ОТНОШЕНИИ КОНКРЕТНЫХ РЫНКОВ, А ТАК ЖЕ ОТДЕЛЬНЫХ МОЛЕКУЛ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0297" y="3645024"/>
            <a:ext cx="792812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33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13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СОДЕРЖАНИЕ ИССЛЕДОВАНИЯ – БЛОК 2, часть 1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4618" y="908720"/>
            <a:ext cx="90719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Выпуск и подготовка к производству российскими компаниями аналогов ЛП из перечня 57 стратегических МНН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Глубина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локализации производства оригинальных ЛП из перечня 57 стратегических МНН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Победители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конкурсов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Минпромторга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на трансфер зарубежных разработок ЛП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Госконтракты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на организацию и проведение доклинических и клинических исследований по заказу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Минпромторга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Российские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компании, производящие по контракту и/или поставляющие продукцию иностранных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фармкомпаний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Наличие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российских аналогов и аналогов из стран ТС для ЛП в рамках перечня ЖНВЛП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15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14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СОДЕРЖАНИЕ ИССЛЕДОВАНИЯ – БЛОК 2, часть 2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2009" y="1004530"/>
            <a:ext cx="91805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457200" lvl="0" indent="-457200">
              <a:buFont typeface="+mj-lt"/>
              <a:buAutoNum type="arabicPeriod"/>
              <a:defRPr sz="2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buFont typeface="+mj-lt"/>
              <a:buAutoNum type="arabicPeriod" startAt="7"/>
            </a:pPr>
            <a:r>
              <a:rPr lang="ru-RU" dirty="0"/>
              <a:t>Российские площадки, осуществляющие проекты по локализации производства иностранных препаратов из перечня ЖНВЛП, с учётом стадий производства </a:t>
            </a:r>
          </a:p>
          <a:p>
            <a:pPr>
              <a:buAutoNum type="arabicPeriod" startAt="7"/>
            </a:pPr>
            <a:r>
              <a:rPr lang="ru-RU" dirty="0"/>
              <a:t>Импорт ЛП in-</a:t>
            </a:r>
            <a:r>
              <a:rPr lang="ru-RU" dirty="0" err="1"/>
              <a:t>bulk</a:t>
            </a:r>
            <a:r>
              <a:rPr lang="ru-RU" dirty="0"/>
              <a:t> в Россию, а так же российские партнёры, осуществляющие первичную/вторичную упаковку in-</a:t>
            </a:r>
            <a:r>
              <a:rPr lang="ru-RU" dirty="0" err="1"/>
              <a:t>bulk</a:t>
            </a:r>
            <a:r>
              <a:rPr lang="ru-RU" dirty="0"/>
              <a:t> </a:t>
            </a:r>
          </a:p>
          <a:p>
            <a:pPr>
              <a:buAutoNum type="arabicPeriod" startAt="7"/>
            </a:pPr>
            <a:r>
              <a:rPr lang="ru-RU" dirty="0"/>
              <a:t>Текущее состояние и перспективы развития </a:t>
            </a:r>
            <a:r>
              <a:rPr lang="ru-RU" dirty="0" err="1"/>
              <a:t>фармкластеров</a:t>
            </a:r>
            <a:r>
              <a:rPr lang="ru-RU" dirty="0"/>
              <a:t> в регионах России </a:t>
            </a:r>
          </a:p>
          <a:p>
            <a:pPr>
              <a:buAutoNum type="arabicPeriod" startAt="7"/>
            </a:pPr>
            <a:r>
              <a:rPr lang="ru-RU" dirty="0"/>
              <a:t>Выпуск и подготовка к производству российскими компаниями аналогов ЛП из перечня программы 7 нозологий </a:t>
            </a:r>
          </a:p>
          <a:p>
            <a:pPr>
              <a:buAutoNum type="arabicPeriod" startAt="7"/>
            </a:pPr>
            <a:r>
              <a:rPr lang="ru-RU" dirty="0"/>
              <a:t>Глубина локализации производства оригинальных ЛП из перечня программы 7 нозологий </a:t>
            </a:r>
          </a:p>
        </p:txBody>
      </p:sp>
    </p:spTree>
    <p:extLst>
      <p:ext uri="{BB962C8B-B14F-4D97-AF65-F5344CB8AC3E}">
        <p14:creationId xmlns:p14="http://schemas.microsoft.com/office/powerpoint/2010/main" val="5528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15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ПРОЦЕССЫ ИМПОРТОЗАМЕЩЕНИЯ В РАМКАХ ПЕРЕЧНЯ ИЗ 57 СТРАТЕГИЧЕСКИХ МОЛЕКУЛ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39989715"/>
              </p:ext>
            </p:extLst>
          </p:nvPr>
        </p:nvGraphicFramePr>
        <p:xfrm>
          <a:off x="164697" y="980728"/>
          <a:ext cx="8799916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ая выноска 1"/>
          <p:cNvSpPr/>
          <p:nvPr/>
        </p:nvSpPr>
        <p:spPr>
          <a:xfrm>
            <a:off x="5652865" y="726462"/>
            <a:ext cx="2232248" cy="1627560"/>
          </a:xfrm>
          <a:prstGeom prst="wedgeRectCallout">
            <a:avLst>
              <a:gd name="adj1" fmla="val 68847"/>
              <a:gd name="adj2" fmla="val -729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ОАО «Верофарм»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</a:t>
            </a:r>
            <a:r>
              <a:rPr lang="ru-RU" sz="1200" b="1" dirty="0" err="1">
                <a:solidFill>
                  <a:schemeClr val="bg2"/>
                </a:solidFill>
              </a:rPr>
              <a:t>АрСиАйСинтез</a:t>
            </a:r>
            <a:r>
              <a:rPr lang="ru-RU" sz="1200" b="1" dirty="0">
                <a:solidFill>
                  <a:schemeClr val="bg2"/>
                </a:solidFill>
              </a:rPr>
              <a:t>»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</a:t>
            </a:r>
            <a:r>
              <a:rPr lang="ru-RU" sz="1200" b="1" dirty="0" err="1">
                <a:solidFill>
                  <a:schemeClr val="bg2"/>
                </a:solidFill>
              </a:rPr>
              <a:t>Биокад</a:t>
            </a:r>
            <a:r>
              <a:rPr lang="ru-RU" sz="1200" b="1" dirty="0">
                <a:solidFill>
                  <a:schemeClr val="bg2"/>
                </a:solidFill>
              </a:rPr>
              <a:t>»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«Фарм-Синтез»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«Форсайт»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«Ф-Синтез»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«КРКА-Рус»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«Технология лекарств»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156" y="908720"/>
            <a:ext cx="40037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Количество зарегистрированных </a:t>
            </a:r>
            <a:r>
              <a:rPr lang="ru-RU" sz="1400" b="1" dirty="0">
                <a:solidFill>
                  <a:schemeClr val="tx2"/>
                </a:solidFill>
              </a:rPr>
              <a:t>российских дженериков по состоянию на 1 </a:t>
            </a:r>
            <a:r>
              <a:rPr lang="ru-RU" sz="1400" b="1" dirty="0" smtClean="0">
                <a:solidFill>
                  <a:schemeClr val="tx2"/>
                </a:solidFill>
              </a:rPr>
              <a:t>апреля 2015 </a:t>
            </a:r>
            <a:r>
              <a:rPr lang="ru-RU" sz="1400" b="1" dirty="0">
                <a:solidFill>
                  <a:schemeClr val="tx2"/>
                </a:solidFill>
              </a:rPr>
              <a:t>г</a:t>
            </a:r>
            <a:r>
              <a:rPr lang="ru-RU" sz="1400" b="1" dirty="0" smtClean="0">
                <a:solidFill>
                  <a:schemeClr val="tx2"/>
                </a:solidFill>
              </a:rPr>
              <a:t>., шт.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1115616" y="2348880"/>
            <a:ext cx="1836204" cy="596632"/>
          </a:xfrm>
          <a:prstGeom prst="wedgeRectCallout">
            <a:avLst>
              <a:gd name="adj1" fmla="val 16540"/>
              <a:gd name="adj2" fmla="val 71621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b="1" dirty="0">
                <a:solidFill>
                  <a:schemeClr val="bg2"/>
                </a:solidFill>
              </a:rPr>
              <a:t>ЗАО «</a:t>
            </a:r>
            <a:r>
              <a:rPr lang="ru-RU" sz="1200" b="1" dirty="0" err="1">
                <a:solidFill>
                  <a:schemeClr val="bg2"/>
                </a:solidFill>
              </a:rPr>
              <a:t>Фармпроект</a:t>
            </a:r>
            <a:r>
              <a:rPr lang="ru-RU" sz="1200" b="1" dirty="0">
                <a:solidFill>
                  <a:schemeClr val="bg2"/>
                </a:solidFill>
              </a:rPr>
              <a:t>»</a:t>
            </a: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5267508" y="5278099"/>
            <a:ext cx="2088232" cy="596632"/>
          </a:xfrm>
          <a:prstGeom prst="wedgeRectCallout">
            <a:avLst>
              <a:gd name="adj1" fmla="val -31353"/>
              <a:gd name="adj2" fmla="val -127283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ОАО «Фармасинтез»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</a:t>
            </a:r>
            <a:r>
              <a:rPr lang="ru-RU" sz="1200" b="1" dirty="0" err="1">
                <a:solidFill>
                  <a:schemeClr val="bg2"/>
                </a:solidFill>
              </a:rPr>
              <a:t>Диалогфарма</a:t>
            </a:r>
            <a:r>
              <a:rPr lang="ru-RU" sz="1200" b="1" dirty="0">
                <a:solidFill>
                  <a:schemeClr val="bg2"/>
                </a:solidFill>
              </a:rPr>
              <a:t>»</a:t>
            </a: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124900" y="1916832"/>
            <a:ext cx="2324844" cy="874380"/>
          </a:xfrm>
          <a:prstGeom prst="wedgeRectCallout">
            <a:avLst>
              <a:gd name="adj1" fmla="val 92675"/>
              <a:gd name="adj2" fmla="val 3691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«Фарм-Синтез»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ОАО «Верофарм»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«Технология лекарств»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1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26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16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ПРОЦЕССЫ ИМПОРТОЗАМЕЩЕНИЯ В РАМКАХ ПЕРЕЧНЯ ИЗ 57 СТРАТЕГИЧЕСКИХ МОЛЕКУЛ_продолжение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980728"/>
            <a:ext cx="49398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Количество и даты проведения КИ, инициированных российскими компаниями, в рамках перечня 57 молекул  по </a:t>
            </a:r>
            <a:r>
              <a:rPr lang="ru-RU" sz="1400" b="1" dirty="0">
                <a:solidFill>
                  <a:schemeClr val="tx2"/>
                </a:solidFill>
              </a:rPr>
              <a:t>состоянию на 1 </a:t>
            </a:r>
            <a:r>
              <a:rPr lang="ru-RU" sz="1400" b="1" dirty="0" smtClean="0">
                <a:solidFill>
                  <a:schemeClr val="tx2"/>
                </a:solidFill>
              </a:rPr>
              <a:t>апреля 2015 </a:t>
            </a:r>
            <a:r>
              <a:rPr lang="ru-RU" sz="1400" b="1" dirty="0">
                <a:solidFill>
                  <a:schemeClr val="tx2"/>
                </a:solidFill>
              </a:rPr>
              <a:t>г</a:t>
            </a:r>
            <a:r>
              <a:rPr lang="ru-RU" sz="1400" b="1" dirty="0" smtClean="0">
                <a:solidFill>
                  <a:schemeClr val="tx2"/>
                </a:solidFill>
              </a:rPr>
              <a:t>., шт.</a:t>
            </a:r>
            <a:endParaRPr lang="ru-RU" sz="1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074852"/>
              </p:ext>
            </p:extLst>
          </p:nvPr>
        </p:nvGraphicFramePr>
        <p:xfrm>
          <a:off x="280180" y="1844821"/>
          <a:ext cx="5011903" cy="40198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47404"/>
                <a:gridCol w="2448272"/>
                <a:gridCol w="2016227"/>
              </a:tblGrid>
              <a:tr h="783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МНН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Количество КИ, </a:t>
                      </a:r>
                      <a:r>
                        <a:rPr lang="ru-RU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по </a:t>
                      </a:r>
                      <a:r>
                        <a:rPr lang="ru-RU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состоянию на 1 февраля 2015 г., шт.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иматиниб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5256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такролимус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ламивудин + зидовудин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темозоломид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92D05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фенспирид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капецитабин</a:t>
                      </a:r>
                      <a:endParaRPr lang="ru-RU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ламивудин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дарунавир</a:t>
                      </a:r>
                      <a:endParaRPr lang="ru-RU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бортезомиб</a:t>
                      </a:r>
                      <a:endParaRPr lang="ru-RU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невирапин</a:t>
                      </a:r>
                      <a:endParaRPr lang="ru-RU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67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другие 22 МНН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5" name="Прямоугольная выноска 14"/>
          <p:cNvSpPr/>
          <p:nvPr/>
        </p:nvSpPr>
        <p:spPr>
          <a:xfrm>
            <a:off x="5868143" y="1052736"/>
            <a:ext cx="3096469" cy="2304257"/>
          </a:xfrm>
          <a:prstGeom prst="wedgeRectCallout">
            <a:avLst>
              <a:gd name="adj1" fmla="val -66109"/>
              <a:gd name="adj2" fmla="val 5803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</a:t>
            </a:r>
            <a:r>
              <a:rPr lang="ru-RU" sz="1200" b="1" dirty="0" err="1">
                <a:solidFill>
                  <a:schemeClr val="bg2"/>
                </a:solidFill>
              </a:rPr>
              <a:t>Фармактивы</a:t>
            </a:r>
            <a:r>
              <a:rPr lang="ru-RU" sz="1200" b="1" dirty="0">
                <a:solidFill>
                  <a:schemeClr val="bg2"/>
                </a:solidFill>
              </a:rPr>
              <a:t>» (03.08.2012-30.06.2013)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</a:t>
            </a:r>
            <a:r>
              <a:rPr lang="ru-RU" sz="1200" b="1" dirty="0" err="1">
                <a:solidFill>
                  <a:schemeClr val="bg2"/>
                </a:solidFill>
              </a:rPr>
              <a:t>Диалогфарма</a:t>
            </a:r>
            <a:r>
              <a:rPr lang="ru-RU" sz="1200" b="1" dirty="0">
                <a:solidFill>
                  <a:schemeClr val="bg2"/>
                </a:solidFill>
              </a:rPr>
              <a:t>» (01.03.2013-31.12.2013)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«ФП «Оболенское» (30.06.2014-10.01.2016)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ОАО «Акрихин» (14.10.2013-30.03.2015)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«АРС» (01.11.2012-31.08.2013)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</a:t>
            </a:r>
            <a:r>
              <a:rPr lang="ru-RU" sz="1200" b="1" dirty="0" err="1">
                <a:solidFill>
                  <a:schemeClr val="bg2"/>
                </a:solidFill>
              </a:rPr>
              <a:t>Вириом</a:t>
            </a:r>
            <a:r>
              <a:rPr lang="ru-RU" sz="1200" b="1" dirty="0">
                <a:solidFill>
                  <a:schemeClr val="bg2"/>
                </a:solidFill>
              </a:rPr>
              <a:t>» (15.07.2014-31.12.2014)</a:t>
            </a: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5868143" y="3573017"/>
            <a:ext cx="3096469" cy="1872208"/>
          </a:xfrm>
          <a:prstGeom prst="wedgeRectCallout">
            <a:avLst>
              <a:gd name="adj1" fmla="val -62921"/>
              <a:gd name="adj2" fmla="val -2471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«ФП «Оболенское» (05.11.2014-15.10.2015)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«Ф-Синтез» (11.12.2012-31.12.2015)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«Атолл» (28.10.2013-31.12.2015)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ОАО «Гедеон Рихтер» (16.07.2013-01.02.2014)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1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0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17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ГЛУБИНА ЛОКАЛИЗАЦИИ ПРОИЗВОДСТВА ОРИГИНАЛЬНЫХ ЛП ИЗ ПЕРЕЧНЯ 57 СТРАТЕГИЧЕСКИХ МНН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22018675"/>
              </p:ext>
            </p:extLst>
          </p:nvPr>
        </p:nvGraphicFramePr>
        <p:xfrm>
          <a:off x="2850661" y="1216980"/>
          <a:ext cx="39841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Прямоугольная выноска 11"/>
          <p:cNvSpPr/>
          <p:nvPr/>
        </p:nvSpPr>
        <p:spPr>
          <a:xfrm>
            <a:off x="6660232" y="1412776"/>
            <a:ext cx="2231803" cy="2304256"/>
          </a:xfrm>
          <a:prstGeom prst="wedgeRectCallout">
            <a:avLst>
              <a:gd name="adj1" fmla="val -60280"/>
              <a:gd name="adj2" fmla="val -1868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Эреспал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Велкейд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Де-</a:t>
            </a:r>
            <a:r>
              <a:rPr lang="ru-RU" sz="1400" dirty="0" err="1">
                <a:solidFill>
                  <a:schemeClr val="bg2"/>
                </a:solidFill>
              </a:rPr>
              <a:t>Нол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Комбивир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Пегинтрон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 smtClean="0">
                <a:solidFill>
                  <a:schemeClr val="bg2"/>
                </a:solidFill>
              </a:rPr>
              <a:t>Церезим</a:t>
            </a:r>
            <a:endParaRPr lang="en-US" sz="1400" dirty="0" smtClean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Мабтера</a:t>
            </a:r>
            <a:endParaRPr lang="ru-RU" sz="1400" dirty="0">
              <a:solidFill>
                <a:schemeClr val="bg2"/>
              </a:solidFill>
            </a:endParaRPr>
          </a:p>
          <a:p>
            <a:pPr lvl="0"/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251520" y="1340768"/>
            <a:ext cx="2661664" cy="3816424"/>
          </a:xfrm>
          <a:prstGeom prst="wedgeRectCallout">
            <a:avLst>
              <a:gd name="adj1" fmla="val 59597"/>
              <a:gd name="adj2" fmla="val -1916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Авастин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Герцептин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Гливек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Зиаген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Имовакс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  <a:r>
              <a:rPr lang="ru-RU" sz="1400" dirty="0" err="1">
                <a:solidFill>
                  <a:schemeClr val="bg2"/>
                </a:solidFill>
              </a:rPr>
              <a:t>Полио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Инвираза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Копаксон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 smtClean="0">
                <a:solidFill>
                  <a:schemeClr val="bg2"/>
                </a:solidFill>
              </a:rPr>
              <a:t>Кселода</a:t>
            </a:r>
            <a:r>
              <a:rPr lang="ru-RU" sz="1400" dirty="0" smtClean="0">
                <a:solidFill>
                  <a:schemeClr val="bg2"/>
                </a:solidFill>
              </a:rPr>
              <a:t> 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Пегасис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Презиста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Програф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Пульмозим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Севоран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Сульфасалазин-ЕН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Темодал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2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18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КОНКУРСЫ МИНПРОМТОРГА НА ТРАНСФЕР ЗАРУБЕЖНЫХ РАЗРАБОТОК ЛП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87844409"/>
              </p:ext>
            </p:extLst>
          </p:nvPr>
        </p:nvGraphicFramePr>
        <p:xfrm>
          <a:off x="-27420" y="1009882"/>
          <a:ext cx="8852357" cy="504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55825"/>
              </p:ext>
            </p:extLst>
          </p:nvPr>
        </p:nvGraphicFramePr>
        <p:xfrm>
          <a:off x="3796097" y="2420888"/>
          <a:ext cx="4950422" cy="323565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2963"/>
                <a:gridCol w="1667041"/>
                <a:gridCol w="1335081"/>
                <a:gridCol w="1555337"/>
              </a:tblGrid>
              <a:tr h="819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Компания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Количество МНН, ед.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Стоимость заключённых госконтрактов, млрд RUB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Ф-Синтез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1,99</a:t>
                      </a:r>
                    </a:p>
                  </a:txBody>
                  <a:tcPr marL="9525" marR="9525" marT="9525" marB="0" anchor="ctr"/>
                </a:tc>
              </a:tr>
              <a:tr h="251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Р-Фарм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0,56</a:t>
                      </a:r>
                    </a:p>
                  </a:txBody>
                  <a:tcPr marL="9525" marR="9525" marT="9525" marB="0" anchor="ctr"/>
                </a:tc>
              </a:tr>
              <a:tr h="251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БИОКАД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0,54</a:t>
                      </a:r>
                    </a:p>
                  </a:txBody>
                  <a:tcPr marL="9525" marR="9525" marT="9525" marB="0" anchor="ctr"/>
                </a:tc>
              </a:tr>
              <a:tr h="3194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НПЦ Фармзащита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0,31</a:t>
                      </a:r>
                    </a:p>
                  </a:txBody>
                  <a:tcPr marL="9525" marR="9525" marT="9525" marB="0" anchor="ctr"/>
                </a:tc>
              </a:tr>
              <a:tr h="819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Омутнинская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научная опытно-промышленная база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0,18</a:t>
                      </a:r>
                    </a:p>
                  </a:txBody>
                  <a:tcPr marL="9525" marR="9525" marT="9525" marB="0" anchor="ctr"/>
                </a:tc>
              </a:tr>
              <a:tr h="414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другие 16 разработчиков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0,84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3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1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19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РОССИЙСКИЕ КОМПАНИИ, ВЫИГРАВШИЕ ГОСКОНТРАКТЫ НА ОРГАНИЗАЦИЮ И ПРОВЕДЕНИЕ ДИ И КИ ПО ЗАКАЗУ МИНПРОМТОРГА РФ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39065128"/>
              </p:ext>
            </p:extLst>
          </p:nvPr>
        </p:nvGraphicFramePr>
        <p:xfrm>
          <a:off x="220191" y="1412776"/>
          <a:ext cx="471184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ая выноска 6"/>
          <p:cNvSpPr/>
          <p:nvPr/>
        </p:nvSpPr>
        <p:spPr>
          <a:xfrm>
            <a:off x="5220072" y="1196752"/>
            <a:ext cx="3528392" cy="1296144"/>
          </a:xfrm>
          <a:prstGeom prst="wedgeRectCallout">
            <a:avLst>
              <a:gd name="adj1" fmla="val -58896"/>
              <a:gd name="adj2" fmla="val 2722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bg2"/>
                </a:solidFill>
              </a:rPr>
              <a:t>ТОР-3 компании по объёму контрактов: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ООО </a:t>
            </a:r>
            <a:r>
              <a:rPr lang="ru-RU" sz="1400" dirty="0" err="1">
                <a:solidFill>
                  <a:schemeClr val="bg2"/>
                </a:solidFill>
              </a:rPr>
              <a:t>Генериум</a:t>
            </a:r>
            <a:endParaRPr lang="ru-RU" sz="1400" dirty="0">
              <a:solidFill>
                <a:schemeClr val="bg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ГБОУ ВПО МГУ им. М.В. Ломоносова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ЗАО </a:t>
            </a:r>
            <a:r>
              <a:rPr lang="ru-RU" sz="1400" dirty="0" smtClean="0">
                <a:solidFill>
                  <a:schemeClr val="bg2"/>
                </a:solidFill>
              </a:rPr>
              <a:t>Р-Фарм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5220072" y="2708920"/>
            <a:ext cx="3528392" cy="2952328"/>
          </a:xfrm>
          <a:prstGeom prst="wedgeRectCallout">
            <a:avLst>
              <a:gd name="adj1" fmla="val -58896"/>
              <a:gd name="adj2" fmla="val -3700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bg2"/>
                </a:solidFill>
              </a:rPr>
              <a:t>ТОР-3 компании по количеству контрактов: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ГБОУ ВПО «МГУ им. М.В. Ломоносова»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ФГБУН «Институт биоорганической химии им. академиков М.М. Шемякина и Ю.А. </a:t>
            </a:r>
            <a:r>
              <a:rPr lang="ru-RU" sz="1400" dirty="0" err="1">
                <a:solidFill>
                  <a:schemeClr val="bg2"/>
                </a:solidFill>
              </a:rPr>
              <a:t>Овчинникова</a:t>
            </a:r>
            <a:r>
              <a:rPr lang="ru-RU" sz="1400" dirty="0">
                <a:solidFill>
                  <a:schemeClr val="bg2"/>
                </a:solidFill>
              </a:rPr>
              <a:t>» РАН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bg2"/>
                </a:solidFill>
              </a:rPr>
              <a:t>ФГБУ «Российский кардиологический научно-производственный комплекс» Минздрава РФ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4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48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ЦЕЛИ И ЗАДАЧИ ИССЛЕДОВАНИЯ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07504" y="1044019"/>
            <a:ext cx="903649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ЦЕЛЬ ИССЛЕДОВАНИЯ:</a:t>
            </a:r>
          </a:p>
          <a:p>
            <a:endParaRPr lang="ru-RU" sz="500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Определение распространённости и динамики текущих процессов импортозамещения на российском фармацевтическом рынке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ЗАДАЧИ ПРОЕКТА:</a:t>
            </a:r>
          </a:p>
          <a:p>
            <a:endParaRPr lang="ru-RU" sz="5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Определение возможных конкурентов из числа российских фармпроизводителей или производственных подразделений иностранных фармкомпаний на территории России, производящих дженерики дорогостоящих ЛП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Оценка сроков появления на рынке дженериков и возможных последствий для компаний-</a:t>
            </a:r>
            <a:r>
              <a:rPr lang="ru-RU" dirty="0" err="1" smtClean="0">
                <a:solidFill>
                  <a:srgbClr val="002060"/>
                </a:solidFill>
              </a:rPr>
              <a:t>оригинаторов</a:t>
            </a:r>
            <a:endParaRPr lang="ru-RU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Глубина процессов локализации иностранных ЛП на российских производственных площадках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Оценка возможностей по контрактному производству ЛП на мощностях российских предприятий или площадках иностранных фармкомпаний на территории России</a:t>
            </a:r>
          </a:p>
        </p:txBody>
      </p:sp>
    </p:spTree>
    <p:extLst>
      <p:ext uri="{BB962C8B-B14F-4D97-AF65-F5344CB8AC3E}">
        <p14:creationId xmlns:p14="http://schemas.microsoft.com/office/powerpoint/2010/main" val="17633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20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РОССИЙСКИЕ ПРЕДПРИЯТИЯ, ПРОИЗВОДЯЩИЕ ПО КОНТРАКТУ И/ИЛИ ПОСТАВЛЯЮЩИЕ ПРОДУКЦИЮ ИНОСТРАННЫХ КОМПАНИЙ 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179093"/>
              </p:ext>
            </p:extLst>
          </p:nvPr>
        </p:nvGraphicFramePr>
        <p:xfrm>
          <a:off x="204192" y="1194077"/>
          <a:ext cx="8760428" cy="45391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40031"/>
                <a:gridCol w="2963681"/>
                <a:gridCol w="1800203"/>
                <a:gridCol w="1728194"/>
                <a:gridCol w="1728319"/>
              </a:tblGrid>
              <a:tr h="88432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Контрактный производитель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ТМ, в рамках контрактного производства, 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партнёров по контрактному производству, 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ТМ, производимых в </a:t>
                      </a:r>
                      <a:r>
                        <a:rPr lang="ru-RU" sz="14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рамках 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полного цикла, ед.</a:t>
                      </a:r>
                    </a:p>
                  </a:txBody>
                  <a:tcPr marL="9525" marR="9525" marT="9525" marB="0" anchor="ctr"/>
                </a:tc>
              </a:tr>
              <a:tr h="3304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«Р-Фарм», ЗАО «</a:t>
                      </a:r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Ортат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</a:tr>
              <a:tr h="3304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</a:t>
                      </a:r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Сотекс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4470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</a:t>
                      </a:r>
                      <a:r>
                        <a:rPr lang="ru-RU" sz="14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ЗИО-Здоровье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ООО «</a:t>
                      </a:r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Добролек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ОАО «</a:t>
                      </a:r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Максфарм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4470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ОАО «Фармстандарт», ОАО «</a:t>
                      </a:r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Биомед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им. И. И. Мечникова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3304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Макиз-Фарма</a:t>
                      </a:r>
                      <a:endParaRPr lang="ru-RU" sz="14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4470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</a:t>
                      </a:r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Скопинский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фармацевтический завод»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304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ОАО «ХФК «Акрихин»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304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ОАО «Биосинтез»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3125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«Вектор-Медика»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304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ЗАО «МФПДК «</a:t>
                      </a:r>
                      <a:r>
                        <a:rPr lang="ru-RU" sz="14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Биотэк</a:t>
                      </a:r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5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50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234030299"/>
              </p:ext>
            </p:extLst>
          </p:nvPr>
        </p:nvGraphicFramePr>
        <p:xfrm>
          <a:off x="164697" y="980728"/>
          <a:ext cx="8799916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21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5" y="116632"/>
            <a:ext cx="6120680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ПРОЦЕССЫ ИМПОРТОЗАМЕЩЕНИЯ В РАМКАХ СПИСКА ЖНВЛП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7290" y="980728"/>
            <a:ext cx="4794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Количество российских </a:t>
            </a:r>
            <a:r>
              <a:rPr lang="ru-RU" sz="1400" b="1" dirty="0" err="1" smtClean="0">
                <a:solidFill>
                  <a:schemeClr val="tx2"/>
                </a:solidFill>
              </a:rPr>
              <a:t>дженериков</a:t>
            </a:r>
            <a:r>
              <a:rPr lang="ru-RU" sz="1400" b="1" dirty="0" smtClean="0">
                <a:solidFill>
                  <a:schemeClr val="tx2"/>
                </a:solidFill>
              </a:rPr>
              <a:t>, готовящихся к выходу на рынок для МНН в рамках ЖНВЛП, по которым в настоящее время нет отечественных аналогов , ед.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5652865" y="980729"/>
            <a:ext cx="2232248" cy="1152128"/>
          </a:xfrm>
          <a:prstGeom prst="wedgeRectCallout">
            <a:avLst>
              <a:gd name="adj1" fmla="val 68847"/>
              <a:gd name="adj2" fmla="val -729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ОАО </a:t>
            </a:r>
            <a:r>
              <a:rPr lang="ru-RU" sz="1200" b="1" dirty="0" err="1">
                <a:solidFill>
                  <a:schemeClr val="bg2"/>
                </a:solidFill>
              </a:rPr>
              <a:t>Фармсинтез</a:t>
            </a:r>
            <a:r>
              <a:rPr lang="ru-RU" sz="1200" b="1" dirty="0">
                <a:solidFill>
                  <a:schemeClr val="bg2"/>
                </a:solidFill>
              </a:rPr>
              <a:t> </a:t>
            </a:r>
            <a:endParaRPr lang="ru-RU" sz="1200" b="1" dirty="0" smtClean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 smtClean="0">
                <a:solidFill>
                  <a:schemeClr val="bg2"/>
                </a:solidFill>
              </a:rPr>
              <a:t>ООО </a:t>
            </a:r>
            <a:r>
              <a:rPr lang="ru-RU" sz="1200" b="1" dirty="0">
                <a:solidFill>
                  <a:schemeClr val="bg2"/>
                </a:solidFill>
              </a:rPr>
              <a:t>Атолл </a:t>
            </a:r>
            <a:endParaRPr lang="ru-RU" sz="1200" b="1" dirty="0" smtClean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 smtClean="0">
                <a:solidFill>
                  <a:schemeClr val="bg2"/>
                </a:solidFill>
              </a:rPr>
              <a:t>ОАО </a:t>
            </a:r>
            <a:r>
              <a:rPr lang="ru-RU" sz="1200" b="1" dirty="0">
                <a:solidFill>
                  <a:schemeClr val="bg2"/>
                </a:solidFill>
              </a:rPr>
              <a:t>Акрихин </a:t>
            </a:r>
            <a:endParaRPr lang="ru-RU" sz="1200" b="1" dirty="0" smtClean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 smtClean="0">
                <a:solidFill>
                  <a:schemeClr val="bg2"/>
                </a:solidFill>
              </a:rPr>
              <a:t>ООО </a:t>
            </a:r>
            <a:r>
              <a:rPr lang="ru-RU" sz="1200" b="1" dirty="0" err="1" smtClean="0">
                <a:solidFill>
                  <a:schemeClr val="bg2"/>
                </a:solidFill>
              </a:rPr>
              <a:t>Фармактивы</a:t>
            </a:r>
            <a:endParaRPr lang="ru-RU" sz="1200" b="1" dirty="0" smtClean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 smtClean="0">
                <a:solidFill>
                  <a:schemeClr val="bg2"/>
                </a:solidFill>
              </a:rPr>
              <a:t>ОАО </a:t>
            </a:r>
            <a:r>
              <a:rPr lang="ru-RU" sz="1200" b="1" dirty="0" err="1" smtClean="0">
                <a:solidFill>
                  <a:schemeClr val="bg2"/>
                </a:solidFill>
              </a:rPr>
              <a:t>Верофарм</a:t>
            </a:r>
            <a:endParaRPr lang="ru-RU" sz="1200" b="1" dirty="0">
              <a:solidFill>
                <a:schemeClr val="bg2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971600" y="2348880"/>
            <a:ext cx="1836204" cy="596632"/>
          </a:xfrm>
          <a:prstGeom prst="wedgeRectCallout">
            <a:avLst>
              <a:gd name="adj1" fmla="val 33635"/>
              <a:gd name="adj2" fmla="val 71621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ООО Технология лекарств </a:t>
            </a: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6660231" y="5208632"/>
            <a:ext cx="2304381" cy="596632"/>
          </a:xfrm>
          <a:prstGeom prst="wedgeRectCallout">
            <a:avLst>
              <a:gd name="adj1" fmla="val -56188"/>
              <a:gd name="adj2" fmla="val -8839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«</a:t>
            </a:r>
            <a:r>
              <a:rPr lang="ru-RU" sz="1200" b="1" dirty="0" err="1">
                <a:solidFill>
                  <a:schemeClr val="bg2"/>
                </a:solidFill>
              </a:rPr>
              <a:t>ЭкоФармПлюс</a:t>
            </a:r>
            <a:r>
              <a:rPr lang="ru-RU" sz="1200" b="1" dirty="0">
                <a:solidFill>
                  <a:schemeClr val="bg2"/>
                </a:solidFill>
              </a:rPr>
              <a:t>» </a:t>
            </a:r>
            <a:endParaRPr lang="ru-RU" sz="1200" b="1" dirty="0" smtClean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 smtClean="0">
                <a:solidFill>
                  <a:schemeClr val="bg2"/>
                </a:solidFill>
              </a:rPr>
              <a:t>ООО </a:t>
            </a:r>
            <a:r>
              <a:rPr lang="ru-RU" sz="1200" b="1" dirty="0">
                <a:solidFill>
                  <a:schemeClr val="bg2"/>
                </a:solidFill>
              </a:rPr>
              <a:t>ЛЭНС </a:t>
            </a:r>
            <a:r>
              <a:rPr lang="ru-RU" sz="1200" b="1" dirty="0" err="1" smtClean="0">
                <a:solidFill>
                  <a:schemeClr val="bg2"/>
                </a:solidFill>
              </a:rPr>
              <a:t>Фарм</a:t>
            </a:r>
            <a:endParaRPr lang="ru-RU" sz="1200" b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124900" y="1772816"/>
            <a:ext cx="2324844" cy="874380"/>
          </a:xfrm>
          <a:prstGeom prst="wedgeRectCallout">
            <a:avLst>
              <a:gd name="adj1" fmla="val 138464"/>
              <a:gd name="adj2" fmla="val 447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200" b="1" dirty="0">
                <a:solidFill>
                  <a:schemeClr val="bg2"/>
                </a:solidFill>
              </a:rPr>
              <a:t>ЗАО Канонфарма продакшн </a:t>
            </a:r>
            <a:endParaRPr lang="ru-RU" sz="1200" b="1" dirty="0" smtClean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200" b="1" dirty="0" smtClean="0">
                <a:solidFill>
                  <a:schemeClr val="bg2"/>
                </a:solidFill>
              </a:rPr>
              <a:t>ООО </a:t>
            </a:r>
            <a:r>
              <a:rPr lang="ru-RU" sz="1200" b="1" dirty="0">
                <a:solidFill>
                  <a:schemeClr val="bg2"/>
                </a:solidFill>
              </a:rPr>
              <a:t>Сегмента </a:t>
            </a:r>
            <a:r>
              <a:rPr lang="ru-RU" sz="1200" b="1" dirty="0" err="1" smtClean="0">
                <a:solidFill>
                  <a:schemeClr val="bg2"/>
                </a:solidFill>
              </a:rPr>
              <a:t>Фарм</a:t>
            </a:r>
            <a:endParaRPr lang="ru-RU" sz="1200" b="1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6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22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5" y="116632"/>
            <a:ext cx="6120680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>
                <a:solidFill>
                  <a:srgbClr val="002060"/>
                </a:solidFill>
              </a:rPr>
              <a:t>ГЛУБИНА ЛОКАЛИЗАЦИИ ПРОИЗВОДСТВА ОРИГИНАЛЬНЫХ ЛП ИЗ </a:t>
            </a:r>
            <a:r>
              <a:rPr lang="ru-RU" sz="2000" dirty="0" smtClean="0">
                <a:solidFill>
                  <a:srgbClr val="002060"/>
                </a:solidFill>
              </a:rPr>
              <a:t>ПЕРЕЧНЯ ЖНВЛП-2015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901949253"/>
              </p:ext>
            </p:extLst>
          </p:nvPr>
        </p:nvGraphicFramePr>
        <p:xfrm>
          <a:off x="2771800" y="1741264"/>
          <a:ext cx="39841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ая выноска 9"/>
          <p:cNvSpPr/>
          <p:nvPr/>
        </p:nvSpPr>
        <p:spPr>
          <a:xfrm>
            <a:off x="6660232" y="1813272"/>
            <a:ext cx="2231803" cy="2952328"/>
          </a:xfrm>
          <a:prstGeom prst="wedgeRectCallout">
            <a:avLst>
              <a:gd name="adj1" fmla="val -60280"/>
              <a:gd name="adj2" fmla="val -1868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Апидра</a:t>
            </a:r>
            <a:r>
              <a:rPr lang="ru-RU" sz="1400" dirty="0">
                <a:solidFill>
                  <a:schemeClr val="bg2"/>
                </a:solidFill>
              </a:rPr>
              <a:t>, </a:t>
            </a:r>
            <a:r>
              <a:rPr lang="ru-RU" sz="1400" dirty="0" err="1">
                <a:solidFill>
                  <a:schemeClr val="bg2"/>
                </a:solidFill>
              </a:rPr>
              <a:t>Апидра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  <a:r>
              <a:rPr lang="ru-RU" sz="1400" dirty="0" err="1" smtClean="0">
                <a:solidFill>
                  <a:schemeClr val="bg2"/>
                </a:solidFill>
              </a:rPr>
              <a:t>СолоСтар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Дюфалак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Дюфастон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Золадекс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Инсиво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Интеленс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Калетра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Кевекса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Лантус</a:t>
            </a:r>
            <a:r>
              <a:rPr lang="ru-RU" sz="1400" dirty="0">
                <a:solidFill>
                  <a:schemeClr val="bg2"/>
                </a:solidFill>
              </a:rPr>
              <a:t>, </a:t>
            </a:r>
            <a:r>
              <a:rPr lang="ru-RU" sz="1400" dirty="0" err="1">
                <a:solidFill>
                  <a:schemeClr val="bg2"/>
                </a:solidFill>
              </a:rPr>
              <a:t>Лантус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  <a:r>
              <a:rPr lang="ru-RU" sz="1400" dirty="0" err="1">
                <a:solidFill>
                  <a:schemeClr val="bg2"/>
                </a:solidFill>
              </a:rPr>
              <a:t>СолоСтар</a:t>
            </a:r>
            <a:endParaRPr lang="ru-RU" sz="1400" dirty="0">
              <a:solidFill>
                <a:schemeClr val="bg2"/>
              </a:solidFill>
            </a:endParaRPr>
          </a:p>
          <a:p>
            <a:pPr lvl="0"/>
            <a:r>
              <a:rPr lang="ru-RU" sz="1400" dirty="0" smtClean="0">
                <a:solidFill>
                  <a:schemeClr val="bg2"/>
                </a:solidFill>
              </a:rPr>
              <a:t>+</a:t>
            </a:r>
            <a:r>
              <a:rPr lang="ru-RU" sz="1400" dirty="0" smtClean="0">
                <a:solidFill>
                  <a:schemeClr val="bg2"/>
                </a:solidFill>
              </a:rPr>
              <a:t>1</a:t>
            </a:r>
            <a:r>
              <a:rPr lang="en-US" sz="1400" dirty="0" smtClean="0">
                <a:solidFill>
                  <a:schemeClr val="bg2"/>
                </a:solidFill>
              </a:rPr>
              <a:t>5</a:t>
            </a:r>
            <a:r>
              <a:rPr lang="ru-RU" sz="1400" dirty="0" smtClean="0">
                <a:solidFill>
                  <a:schemeClr val="bg2"/>
                </a:solidFill>
              </a:rPr>
              <a:t> </a:t>
            </a:r>
            <a:r>
              <a:rPr lang="ru-RU" sz="1400" dirty="0" smtClean="0">
                <a:solidFill>
                  <a:schemeClr val="bg2"/>
                </a:solidFill>
              </a:rPr>
              <a:t>ТМ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251520" y="1993292"/>
            <a:ext cx="2661664" cy="2772308"/>
          </a:xfrm>
          <a:prstGeom prst="wedgeRectCallout">
            <a:avLst>
              <a:gd name="adj1" fmla="val 59597"/>
              <a:gd name="adj2" fmla="val -1916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Авастин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Актемра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Аранесп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Атимос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Вальдоксан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Вальцит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Везикар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Вильпрафен</a:t>
            </a:r>
            <a:r>
              <a:rPr lang="ru-RU" sz="1400" dirty="0">
                <a:solidFill>
                  <a:schemeClr val="bg2"/>
                </a:solidFill>
              </a:rPr>
              <a:t>, </a:t>
            </a:r>
            <a:r>
              <a:rPr lang="ru-RU" sz="1400" dirty="0" err="1">
                <a:solidFill>
                  <a:schemeClr val="bg2"/>
                </a:solidFill>
              </a:rPr>
              <a:t>Вильпрафен</a:t>
            </a:r>
            <a:r>
              <a:rPr lang="ru-RU" sz="1400" dirty="0">
                <a:solidFill>
                  <a:schemeClr val="bg2"/>
                </a:solidFill>
              </a:rPr>
              <a:t>  </a:t>
            </a:r>
            <a:r>
              <a:rPr lang="ru-RU" sz="1400" dirty="0" err="1">
                <a:solidFill>
                  <a:schemeClr val="bg2"/>
                </a:solidFill>
              </a:rPr>
              <a:t>Солютаб</a:t>
            </a:r>
            <a:endParaRPr lang="ru-RU" sz="1400" dirty="0">
              <a:solidFill>
                <a:schemeClr val="bg2"/>
              </a:solidFill>
            </a:endParaRP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>
                <a:solidFill>
                  <a:schemeClr val="bg2"/>
                </a:solidFill>
              </a:rPr>
              <a:t>Герцептин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</a:p>
          <a:p>
            <a:pPr marL="185738" lvl="0" indent="-185738">
              <a:buFont typeface="+mj-lt"/>
              <a:buAutoNum type="arabicPeriod"/>
            </a:pPr>
            <a:r>
              <a:rPr lang="ru-RU" sz="1400" dirty="0" err="1" smtClean="0">
                <a:solidFill>
                  <a:schemeClr val="bg2"/>
                </a:solidFill>
              </a:rPr>
              <a:t>Гидроксихлорохин</a:t>
            </a:r>
            <a:endParaRPr lang="ru-RU" sz="1400" dirty="0" smtClean="0">
              <a:solidFill>
                <a:schemeClr val="bg2"/>
              </a:solidFill>
            </a:endParaRPr>
          </a:p>
          <a:p>
            <a:pPr lvl="0"/>
            <a:r>
              <a:rPr lang="ru-RU" sz="1400" dirty="0" smtClean="0">
                <a:solidFill>
                  <a:schemeClr val="bg2"/>
                </a:solidFill>
              </a:rPr>
              <a:t>+35 ТМ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7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>
            <a:spLocks noGrp="1"/>
          </p:cNvSpPr>
          <p:nvPr>
            <p:ph type="title" idx="4294967295"/>
          </p:nvPr>
        </p:nvSpPr>
        <p:spPr bwMode="auto">
          <a:xfrm>
            <a:off x="417866" y="2348880"/>
            <a:ext cx="8726134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БЛОК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ПРОГНОЗ РАЗВИТИЯ СИТУАЦИИ В СФЕРЕ ИМПОРТОЗАМЕЩЕНИЯ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0297" y="3645024"/>
            <a:ext cx="792812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13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24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СОДЕРЖАНИЕ ИССЛЕДОВАНИЯ – БЛОК 3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3942" y="1052736"/>
            <a:ext cx="87485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Оценка </a:t>
            </a:r>
            <a:r>
              <a:rPr lang="ru-RU" sz="2400" dirty="0">
                <a:solidFill>
                  <a:srgbClr val="002060"/>
                </a:solidFill>
              </a:rPr>
              <a:t>процесса эволюции преференций на перспективу 2015-2016 гг</a:t>
            </a:r>
            <a:r>
              <a:rPr lang="ru-RU" sz="2400" dirty="0" smtClean="0">
                <a:solidFill>
                  <a:srgbClr val="002060"/>
                </a:solidFill>
              </a:rPr>
              <a:t>. (возможное регуляторное воздействие постановления «третий лишний» на структуру рынка госзакупок)</a:t>
            </a:r>
            <a:endParaRPr lang="ru-RU" sz="2400" dirty="0">
              <a:solidFill>
                <a:srgbClr val="00206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Ввод </a:t>
            </a:r>
            <a:r>
              <a:rPr lang="ru-RU" sz="2400" dirty="0">
                <a:solidFill>
                  <a:srgbClr val="002060"/>
                </a:solidFill>
              </a:rPr>
              <a:t>в строй новых предприятий (в </a:t>
            </a:r>
            <a:r>
              <a:rPr lang="ru-RU" sz="2400" dirty="0" err="1">
                <a:solidFill>
                  <a:srgbClr val="002060"/>
                </a:solidFill>
              </a:rPr>
              <a:t>т.ч</a:t>
            </a:r>
            <a:r>
              <a:rPr lang="ru-RU" sz="2400" dirty="0">
                <a:solidFill>
                  <a:srgbClr val="002060"/>
                </a:solidFill>
              </a:rPr>
              <a:t>. российских заводов иностранных </a:t>
            </a:r>
            <a:r>
              <a:rPr lang="ru-RU" sz="2400" dirty="0" err="1">
                <a:solidFill>
                  <a:srgbClr val="002060"/>
                </a:solidFill>
              </a:rPr>
              <a:t>фармкомпаний</a:t>
            </a:r>
            <a:r>
              <a:rPr lang="ru-RU" sz="2400" dirty="0">
                <a:solidFill>
                  <a:srgbClr val="002060"/>
                </a:solidFill>
              </a:rPr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Состояние </a:t>
            </a:r>
            <a:r>
              <a:rPr lang="ru-RU" sz="2400" dirty="0">
                <a:solidFill>
                  <a:srgbClr val="002060"/>
                </a:solidFill>
              </a:rPr>
              <a:t>фармкластеров (перечень проектов, основные участники и плановый период ввода предприятий в строй</a:t>
            </a:r>
            <a:r>
              <a:rPr lang="ru-RU" sz="2400" dirty="0" smtClean="0">
                <a:solidFill>
                  <a:srgbClr val="002060"/>
                </a:solidFill>
              </a:rPr>
              <a:t>) (таб. 9)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3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chemeClr val="tx2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chemeClr val="tx2"/>
                </a:solidFill>
                <a:latin typeface="+mn-lt"/>
                <a:cs typeface="Arial" charset="0"/>
              </a:rPr>
              <a:pPr algn="r">
                <a:defRPr/>
              </a:pPr>
              <a:t>25</a:t>
            </a:fld>
            <a:r>
              <a:rPr lang="en-US" sz="900" dirty="0">
                <a:solidFill>
                  <a:schemeClr val="tx2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" y="6335742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</a:t>
            </a:r>
            <a:r>
              <a:rPr lang="en-US" sz="11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Заголовок 3"/>
          <p:cNvSpPr txBox="1">
            <a:spLocks/>
          </p:cNvSpPr>
          <p:nvPr/>
        </p:nvSpPr>
        <p:spPr bwMode="auto">
          <a:xfrm>
            <a:off x="1547664" y="116632"/>
            <a:ext cx="738031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ТРЕТИЙ ЛИШНИЙ, ОЦЕНКА ПОТЕНЦИАЛЬНОЙ ДОЛИ РОССИЙСКИХ КОМПАНИЙ </a:t>
            </a:r>
            <a:r>
              <a:rPr lang="ru-RU" sz="2000" dirty="0" smtClean="0">
                <a:solidFill>
                  <a:srgbClr val="002060"/>
                </a:solidFill>
                <a:cs typeface="Arial" pitchFamily="34" charset="0"/>
              </a:rPr>
              <a:t>(рынок госзакупок*)</a:t>
            </a:r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35569127"/>
              </p:ext>
            </p:extLst>
          </p:nvPr>
        </p:nvGraphicFramePr>
        <p:xfrm>
          <a:off x="-1" y="692696"/>
          <a:ext cx="8927975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15651" y="5917645"/>
            <a:ext cx="1992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</a:rPr>
              <a:t>* госпитальные закупки и ЛЛО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5724128" y="908720"/>
            <a:ext cx="3096344" cy="1152128"/>
          </a:xfrm>
          <a:prstGeom prst="wedgeRectCallout">
            <a:avLst>
              <a:gd name="adj1" fmla="val -59981"/>
              <a:gd name="adj2" fmla="val -6689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/>
                </a:solidFill>
              </a:rPr>
              <a:t>Доля продукции, на которую могут претендовать российские компании снижается</a:t>
            </a:r>
            <a:endParaRPr lang="ru-RU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chemeClr val="tx2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chemeClr val="tx2"/>
                </a:solidFill>
                <a:latin typeface="+mn-lt"/>
                <a:cs typeface="Arial" charset="0"/>
              </a:rPr>
              <a:pPr algn="r">
                <a:defRPr/>
              </a:pPr>
              <a:t>26</a:t>
            </a:fld>
            <a:r>
              <a:rPr lang="en-US" sz="900" dirty="0">
                <a:solidFill>
                  <a:schemeClr val="tx2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" y="6335742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</a:t>
            </a:r>
            <a:r>
              <a:rPr lang="en-US" sz="11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Заголовок 3"/>
          <p:cNvSpPr txBox="1">
            <a:spLocks/>
          </p:cNvSpPr>
          <p:nvPr/>
        </p:nvSpPr>
        <p:spPr bwMode="auto">
          <a:xfrm>
            <a:off x="1547664" y="116632"/>
            <a:ext cx="738031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ТРЕТИЙ ЛИШНИЙ, С УЧЁТОМ ГЛУБИНЫ ЛОКАЛИЗАЦИИ</a:t>
            </a:r>
          </a:p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(рынок госзакупок)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9510522"/>
              </p:ext>
            </p:extLst>
          </p:nvPr>
        </p:nvGraphicFramePr>
        <p:xfrm>
          <a:off x="-1" y="692696"/>
          <a:ext cx="892797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92280" y="5917645"/>
            <a:ext cx="1992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</a:rPr>
              <a:t>* госпитальные закупки и ЛЛО</a:t>
            </a:r>
            <a:endParaRPr lang="ru-RU" sz="1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7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27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416949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ВВОД В СТРОЙ НОВЫХ ПРЕДПРИЯТИЙ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900316587"/>
              </p:ext>
            </p:extLst>
          </p:nvPr>
        </p:nvGraphicFramePr>
        <p:xfrm>
          <a:off x="137290" y="692697"/>
          <a:ext cx="8827323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455510" y="3380799"/>
            <a:ext cx="1972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Берлин-Хеми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ТЕВА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Инфамед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ФОРТ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5376" y="2273113"/>
            <a:ext cx="22817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Новартис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АстраЗенека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Вертекс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>
                <a:solidFill>
                  <a:schemeClr val="tx2"/>
                </a:solidFill>
              </a:rPr>
              <a:t>Ниармедик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Плюс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Ново-</a:t>
            </a:r>
            <a:r>
              <a:rPr lang="ru-RU" dirty="0" err="1" smtClean="0">
                <a:solidFill>
                  <a:schemeClr val="tx2"/>
                </a:solidFill>
              </a:rPr>
              <a:t>Нордиск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Р-Фарм (Фармославль)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Нанолек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НТ-</a:t>
            </a:r>
            <a:r>
              <a:rPr lang="ru-RU" dirty="0" err="1" smtClean="0">
                <a:solidFill>
                  <a:schemeClr val="tx2"/>
                </a:solidFill>
              </a:rPr>
              <a:t>Фарма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7290" y="2810574"/>
            <a:ext cx="237898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Такеда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Биокад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Витаукт-пром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Радуга-</a:t>
            </a:r>
            <a:r>
              <a:rPr lang="ru-RU" dirty="0" err="1" smtClean="0">
                <a:solidFill>
                  <a:schemeClr val="tx2"/>
                </a:solidFill>
              </a:rPr>
              <a:t>Продакшн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Витафарма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Солофарм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ГЕРОФАРМ-</a:t>
            </a:r>
            <a:r>
              <a:rPr lang="ru-RU" dirty="0" err="1" smtClean="0">
                <a:solidFill>
                  <a:schemeClr val="tx2"/>
                </a:solidFill>
              </a:rPr>
              <a:t>Био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07927" y="1556792"/>
            <a:ext cx="23763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>
                <a:solidFill>
                  <a:schemeClr val="tx2"/>
                </a:solidFill>
              </a:rPr>
              <a:t>Солагран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Сан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tx2"/>
                </a:solidFill>
              </a:rPr>
              <a:t>Cadila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Pharmaceuticals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НоваМедика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Сфера-Фарм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Медена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ЭсТи</a:t>
            </a:r>
            <a:r>
              <a:rPr lang="ru-RU" dirty="0" smtClean="0">
                <a:solidFill>
                  <a:schemeClr val="tx2"/>
                </a:solidFill>
              </a:rPr>
              <a:t>-Фарм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Герофарм СПб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2"/>
                </a:solidFill>
              </a:rPr>
              <a:t>Биоран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СФМ-Фарм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9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9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ая выноска 8"/>
          <p:cNvSpPr/>
          <p:nvPr/>
        </p:nvSpPr>
        <p:spPr>
          <a:xfrm>
            <a:off x="3434765" y="3573016"/>
            <a:ext cx="2721411" cy="2232248"/>
          </a:xfrm>
          <a:prstGeom prst="wedgeRectCallout">
            <a:avLst>
              <a:gd name="adj1" fmla="val -30736"/>
              <a:gd name="adj2" fmla="val -9255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БИОКАД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Вертекс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Новартис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АйСиАй Синтез (</a:t>
            </a:r>
            <a:r>
              <a:rPr lang="ru-RU" sz="1400" b="1" dirty="0" smtClean="0">
                <a:solidFill>
                  <a:schemeClr val="bg2"/>
                </a:solidFill>
              </a:rPr>
              <a:t>Фармасинтез Иркутск</a:t>
            </a:r>
            <a:r>
              <a:rPr lang="ru-RU" sz="1400" b="1" dirty="0">
                <a:solidFill>
                  <a:schemeClr val="bg2"/>
                </a:solidFill>
              </a:rPr>
              <a:t>)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Цитомед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Иммуно-Гем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Неон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Герофарм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Самсон-Мед</a:t>
            </a:r>
          </a:p>
        </p:txBody>
      </p:sp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28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6877199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СОСТОЯНИЕ ФАРМКЛАСТЕРОВ В ОТДЕЛЬНЫХ РЕГИОНАХ РОССИИ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983057"/>
              </p:ext>
            </p:extLst>
          </p:nvPr>
        </p:nvGraphicFramePr>
        <p:xfrm>
          <a:off x="204192" y="1052736"/>
          <a:ext cx="5735960" cy="231533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7999"/>
                <a:gridCol w="2241617"/>
                <a:gridCol w="1872208"/>
                <a:gridCol w="1224136"/>
              </a:tblGrid>
              <a:tr h="600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СФ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производственных проектов </a:t>
                      </a:r>
                      <a:r>
                        <a:rPr lang="ru-RU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 регионе, ед.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Российские компании</a:t>
                      </a:r>
                      <a:r>
                        <a:rPr lang="ru-RU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ед.</a:t>
                      </a:r>
                    </a:p>
                  </a:txBody>
                  <a:tcPr marL="0" marR="0" marT="0" marB="0" anchor="ctr"/>
                </a:tc>
              </a:tr>
              <a:tr h="279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Калужская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  <a:tr h="279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Ярославская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279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92D05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Санкт-Петербург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/>
                </a:tc>
              </a:tr>
              <a:tr h="279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Московская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</a:tr>
              <a:tr h="514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Свердловская и Челябинская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Прямоугольная выноска 6"/>
          <p:cNvSpPr/>
          <p:nvPr/>
        </p:nvSpPr>
        <p:spPr>
          <a:xfrm>
            <a:off x="6372097" y="980728"/>
            <a:ext cx="2592516" cy="3312368"/>
          </a:xfrm>
          <a:prstGeom prst="wedgeRectCallout">
            <a:avLst>
              <a:gd name="adj1" fmla="val -63306"/>
              <a:gd name="adj2" fmla="val -2371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АстраЗенека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Штада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НИФХИ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Сфера-Фарм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Ниармедик</a:t>
            </a:r>
            <a:r>
              <a:rPr lang="ru-RU" sz="1400" b="1" dirty="0">
                <a:solidFill>
                  <a:schemeClr val="bg2"/>
                </a:solidFill>
              </a:rPr>
              <a:t> плюс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Бион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МИР-</a:t>
            </a:r>
            <a:r>
              <a:rPr lang="ru-RU" sz="1400" b="1" dirty="0" err="1">
                <a:solidFill>
                  <a:schemeClr val="bg2"/>
                </a:solidFill>
              </a:rPr>
              <a:t>фарм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Медбиофарм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Медена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Берлин </a:t>
            </a:r>
            <a:r>
              <a:rPr lang="ru-RU" sz="1400" b="1" dirty="0" err="1">
                <a:solidFill>
                  <a:schemeClr val="bg2"/>
                </a:solidFill>
              </a:rPr>
              <a:t>Хеми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Ново-</a:t>
            </a:r>
            <a:r>
              <a:rPr lang="ru-RU" sz="1400" b="1" dirty="0" err="1">
                <a:solidFill>
                  <a:schemeClr val="bg2"/>
                </a:solidFill>
              </a:rPr>
              <a:t>Нордиск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Нова Медика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ЭсТи</a:t>
            </a:r>
            <a:r>
              <a:rPr lang="ru-RU" sz="1400" b="1" dirty="0">
                <a:solidFill>
                  <a:schemeClr val="bg2"/>
                </a:solidFill>
              </a:rPr>
              <a:t>-Фарм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Биотехнологический комплекс «</a:t>
            </a:r>
            <a:r>
              <a:rPr lang="ru-RU" sz="1400" b="1" dirty="0" err="1">
                <a:solidFill>
                  <a:schemeClr val="bg2"/>
                </a:solidFill>
              </a:rPr>
              <a:t>Росва</a:t>
            </a:r>
            <a:r>
              <a:rPr lang="ru-RU" sz="1400" b="1" dirty="0" smtClean="0">
                <a:solidFill>
                  <a:schemeClr val="bg2"/>
                </a:solidFill>
              </a:rPr>
              <a:t>»</a:t>
            </a:r>
            <a:endParaRPr lang="ru-RU" sz="1400" b="1" dirty="0">
              <a:solidFill>
                <a:schemeClr val="bg2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186958" y="3573016"/>
            <a:ext cx="2721411" cy="2232248"/>
          </a:xfrm>
          <a:prstGeom prst="wedgeRectCallout">
            <a:avLst>
              <a:gd name="adj1" fmla="val 17909"/>
              <a:gd name="adj2" fmla="val -6075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Медсинтез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Уралбиофарм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 err="1">
                <a:solidFill>
                  <a:schemeClr val="bg2"/>
                </a:solidFill>
              </a:rPr>
              <a:t>Ирбитский</a:t>
            </a:r>
            <a:r>
              <a:rPr lang="ru-RU" sz="1400" b="1" dirty="0">
                <a:solidFill>
                  <a:schemeClr val="bg2"/>
                </a:solidFill>
              </a:rPr>
              <a:t> </a:t>
            </a:r>
            <a:r>
              <a:rPr lang="ru-RU" sz="1400" b="1" dirty="0" err="1">
                <a:solidFill>
                  <a:schemeClr val="bg2"/>
                </a:solidFill>
              </a:rPr>
              <a:t>химфармзавод</a:t>
            </a:r>
            <a:endParaRPr lang="ru-RU" sz="1400" b="1" dirty="0">
              <a:solidFill>
                <a:schemeClr val="bg2"/>
              </a:solidFill>
            </a:endParaRP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Березовский фармацевтический завод (АС-Бюро)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Екатеринбургская ФФ</a:t>
            </a:r>
          </a:p>
          <a:p>
            <a:pPr marL="273050" lvl="0" indent="-273050">
              <a:buFont typeface="+mj-lt"/>
              <a:buAutoNum type="arabicPeriod"/>
            </a:pPr>
            <a:r>
              <a:rPr lang="ru-RU" sz="1400" b="1" dirty="0">
                <a:solidFill>
                  <a:schemeClr val="bg2"/>
                </a:solidFill>
              </a:rPr>
              <a:t>Олимп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31640" y="5874731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</a:rPr>
              <a:t>формат подробного отчёта см. </a:t>
            </a:r>
            <a:r>
              <a:rPr lang="en-US" sz="1400" b="1" dirty="0" smtClean="0">
                <a:solidFill>
                  <a:srgbClr val="FF6600"/>
                </a:solidFill>
              </a:rPr>
              <a:t>excel </a:t>
            </a:r>
            <a:r>
              <a:rPr lang="ru-RU" sz="1400" b="1" dirty="0" smtClean="0">
                <a:solidFill>
                  <a:srgbClr val="FF6600"/>
                </a:solidFill>
              </a:rPr>
              <a:t>файл «Мониторинг </a:t>
            </a:r>
            <a:r>
              <a:rPr lang="ru-RU" sz="1400" b="1" dirty="0">
                <a:solidFill>
                  <a:srgbClr val="FF6600"/>
                </a:solidFill>
              </a:rPr>
              <a:t>импортозамещения » </a:t>
            </a:r>
            <a:r>
              <a:rPr lang="ru-RU" sz="1400" b="1" dirty="0" smtClean="0">
                <a:solidFill>
                  <a:srgbClr val="FF6600"/>
                </a:solidFill>
              </a:rPr>
              <a:t>табл. 9 </a:t>
            </a:r>
            <a:endParaRPr lang="ru-RU" sz="1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29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236010"/>
            <a:ext cx="6877199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</a:rPr>
              <a:t>ИСТОЧНИКИ ИНФОРМАЦИИ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87958" y="1155516"/>
            <a:ext cx="85325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Собственные базы данных аналитической комп</a:t>
            </a:r>
            <a:r>
              <a:rPr lang="ru-RU" sz="2400" dirty="0">
                <a:solidFill>
                  <a:srgbClr val="002060"/>
                </a:solidFill>
              </a:rPr>
              <a:t>а</a:t>
            </a:r>
            <a:r>
              <a:rPr lang="ru-RU" sz="2400" dirty="0" smtClean="0">
                <a:solidFill>
                  <a:srgbClr val="002060"/>
                </a:solidFill>
              </a:rPr>
              <a:t>нии </a:t>
            </a:r>
            <a:r>
              <a:rPr lang="en-US" sz="2400" dirty="0" smtClean="0">
                <a:solidFill>
                  <a:srgbClr val="002060"/>
                </a:solidFill>
              </a:rPr>
              <a:t>RNC Pharma</a:t>
            </a:r>
            <a:r>
              <a:rPr lang="ru-RU" sz="2400" dirty="0" smtClean="0">
                <a:solidFill>
                  <a:srgbClr val="002060"/>
                </a:solidFill>
              </a:rPr>
              <a:t>:</a:t>
            </a:r>
          </a:p>
          <a:p>
            <a:pPr marL="1066800" lvl="0" indent="-34290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</a:rPr>
              <a:t>импорт ЛП в Россию,</a:t>
            </a:r>
          </a:p>
          <a:p>
            <a:pPr marL="1066800" lvl="0" indent="-34290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</a:rPr>
              <a:t>импорт </a:t>
            </a:r>
            <a:r>
              <a:rPr lang="en-US" sz="2400" dirty="0" smtClean="0">
                <a:solidFill>
                  <a:srgbClr val="002060"/>
                </a:solidFill>
              </a:rPr>
              <a:t>in-bulk</a:t>
            </a:r>
            <a:r>
              <a:rPr lang="ru-RU" sz="2400" dirty="0" smtClean="0">
                <a:solidFill>
                  <a:srgbClr val="002060"/>
                </a:solidFill>
              </a:rPr>
              <a:t> в Россию,</a:t>
            </a:r>
          </a:p>
          <a:p>
            <a:pPr marL="1066800" lvl="0" indent="-34290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</a:rPr>
              <a:t>производство ЛП и фармсубстанций в России</a:t>
            </a:r>
            <a:endParaRPr lang="ru-RU" sz="24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 startAt="2"/>
            </a:pPr>
            <a:r>
              <a:rPr lang="ru-RU" sz="2400" dirty="0" smtClean="0">
                <a:solidFill>
                  <a:srgbClr val="002060"/>
                </a:solidFill>
              </a:rPr>
              <a:t>Государственный реестр </a:t>
            </a:r>
            <a:r>
              <a:rPr lang="ru-RU" sz="2400" dirty="0">
                <a:solidFill>
                  <a:srgbClr val="002060"/>
                </a:solidFill>
              </a:rPr>
              <a:t>лекарственных </a:t>
            </a:r>
            <a:r>
              <a:rPr lang="ru-RU" sz="2400" dirty="0" smtClean="0">
                <a:solidFill>
                  <a:srgbClr val="002060"/>
                </a:solidFill>
              </a:rPr>
              <a:t>средств России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ru-RU" sz="2400" dirty="0" smtClean="0">
                <a:solidFill>
                  <a:srgbClr val="002060"/>
                </a:solidFill>
              </a:rPr>
              <a:t>Внутренняя база метаданных по контрактному производству ЛП на территории России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ru-RU" sz="2400" dirty="0" smtClean="0">
                <a:solidFill>
                  <a:srgbClr val="002060"/>
                </a:solidFill>
              </a:rPr>
              <a:t>Информация из открытых источников, в </a:t>
            </a:r>
            <a:r>
              <a:rPr lang="ru-RU" sz="2400" dirty="0" err="1" smtClean="0">
                <a:solidFill>
                  <a:srgbClr val="002060"/>
                </a:solidFill>
              </a:rPr>
              <a:t>т.ч</a:t>
            </a:r>
            <a:r>
              <a:rPr lang="ru-RU" sz="2400" dirty="0" smtClean="0">
                <a:solidFill>
                  <a:srgbClr val="002060"/>
                </a:solidFill>
              </a:rPr>
              <a:t>. сети Интернет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52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3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АКТУАЛЬНОСТЬ ИССЛЕДОВАНИЯ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07504" y="896808"/>
            <a:ext cx="9036496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Государственная политика импортозамещения на российском фармрынке активно реализуется </a:t>
            </a:r>
            <a:r>
              <a:rPr lang="ru-RU" dirty="0" smtClean="0">
                <a:solidFill>
                  <a:srgbClr val="002060"/>
                </a:solidFill>
              </a:rPr>
              <a:t>с </a:t>
            </a:r>
            <a:r>
              <a:rPr lang="ru-RU" dirty="0">
                <a:solidFill>
                  <a:srgbClr val="002060"/>
                </a:solidFill>
              </a:rPr>
              <a:t>марта 2008 </a:t>
            </a:r>
            <a:r>
              <a:rPr lang="ru-RU" dirty="0" smtClean="0">
                <a:solidFill>
                  <a:srgbClr val="002060"/>
                </a:solidFill>
              </a:rPr>
              <a:t>г., </a:t>
            </a:r>
            <a:r>
              <a:rPr lang="ru-RU" dirty="0">
                <a:solidFill>
                  <a:srgbClr val="002060"/>
                </a:solidFill>
              </a:rPr>
              <a:t>именно тогда </a:t>
            </a:r>
            <a:r>
              <a:rPr lang="ru-RU" dirty="0" smtClean="0">
                <a:solidFill>
                  <a:srgbClr val="002060"/>
                </a:solidFill>
              </a:rPr>
              <a:t>было формулировано Поручение </a:t>
            </a:r>
            <a:r>
              <a:rPr lang="ru-RU" dirty="0">
                <a:solidFill>
                  <a:srgbClr val="002060"/>
                </a:solidFill>
              </a:rPr>
              <a:t>Правительства РФ №ВЗ-П12-1366 от 6 марта 2008 года о разработке стратегии развития отечественной фармацевтической промышленности до 2020 года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endParaRPr lang="ru-RU" sz="700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Позже появился целый ряд документов и направлений активности фармкомпаний в отношении процессов локализации производства ЛП в нашей стране, а так же процессов импортозамещения (подробнее см. блок 1 исследования).</a:t>
            </a:r>
          </a:p>
          <a:p>
            <a:endParaRPr lang="ru-RU" sz="700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Несмотря на тот факт, что за последние 10 лет доля российской фармпродукции на рынке не претерпела серьёзных изменений, рынок за это время пережил серьёзные качественные изменения: в отдельных сегментах рынка оригинальные ЛП были полностью вытеснены аналогами. </a:t>
            </a:r>
          </a:p>
          <a:p>
            <a:endParaRPr lang="ru-RU" sz="700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Указанные процессы получили новое развитие в 2014 г.: обострение политической обстановки, «обмен санкциями» и экономическая ситуация в мире позволяют прогнозировать дальнейший виток  активного импортозамещения, как за счёт обострения конкурентной борьбы, так и в результате прямых регуляторных воздействий. Всё это создаёт как определённую опасность, так и возможности для развития зарубежных, и российских </a:t>
            </a:r>
            <a:r>
              <a:rPr lang="ru-RU" dirty="0" err="1" smtClean="0">
                <a:solidFill>
                  <a:srgbClr val="002060"/>
                </a:solidFill>
              </a:rPr>
              <a:t>фармкомпаний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378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05416" y="1624639"/>
            <a:ext cx="3600400" cy="123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b="1" dirty="0">
                <a:solidFill>
                  <a:srgbClr val="002060"/>
                </a:solidFill>
              </a:rPr>
              <a:t>Беспалов Николай</a:t>
            </a:r>
          </a:p>
          <a:p>
            <a:pPr>
              <a:lnSpc>
                <a:spcPts val="1200"/>
              </a:lnSpc>
              <a:spcBef>
                <a:spcPct val="50000"/>
              </a:spcBef>
            </a:pPr>
            <a:endParaRPr lang="ru-RU" sz="200" dirty="0" smtClean="0">
              <a:solidFill>
                <a:srgbClr val="002060"/>
              </a:solidFill>
            </a:endParaRP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Директор </a:t>
            </a:r>
            <a:r>
              <a:rPr lang="ru-RU" sz="2000" dirty="0">
                <a:solidFill>
                  <a:srgbClr val="002060"/>
                </a:solidFill>
              </a:rPr>
              <a:t>по развитию</a:t>
            </a:r>
            <a:endParaRPr lang="en-US" sz="2000" dirty="0">
              <a:solidFill>
                <a:srgbClr val="002060"/>
              </a:solidFill>
            </a:endParaRP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bespalov@rncph.ru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705416" y="3343866"/>
            <a:ext cx="4187064" cy="123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b="1" dirty="0">
                <a:solidFill>
                  <a:srgbClr val="002060"/>
                </a:solidFill>
              </a:rPr>
              <a:t>Толоконников Роман</a:t>
            </a:r>
          </a:p>
          <a:p>
            <a:pPr>
              <a:lnSpc>
                <a:spcPts val="1200"/>
              </a:lnSpc>
              <a:spcBef>
                <a:spcPct val="50000"/>
              </a:spcBef>
            </a:pPr>
            <a:endParaRPr lang="ru-RU" sz="200" dirty="0" smtClean="0">
              <a:solidFill>
                <a:srgbClr val="002060"/>
              </a:solidFill>
            </a:endParaRP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Менеджер </a:t>
            </a:r>
            <a:r>
              <a:rPr lang="ru-RU" sz="2000" dirty="0">
                <a:solidFill>
                  <a:srgbClr val="002060"/>
                </a:solidFill>
              </a:rPr>
              <a:t>по развитию проектов</a:t>
            </a:r>
            <a:endParaRPr lang="en-US" sz="2000" dirty="0">
              <a:solidFill>
                <a:srgbClr val="002060"/>
              </a:solidFill>
            </a:endParaRP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tra@rncph.ru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536" y="1624639"/>
            <a:ext cx="3888432" cy="204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b="1" dirty="0" smtClean="0">
                <a:solidFill>
                  <a:srgbClr val="002060"/>
                </a:solidFill>
              </a:rPr>
              <a:t>ООО Аналитическая компания «АРЭНСИ </a:t>
            </a:r>
            <a:r>
              <a:rPr lang="ru-RU" sz="2800" b="1" dirty="0" err="1" smtClean="0">
                <a:solidFill>
                  <a:srgbClr val="002060"/>
                </a:solidFill>
              </a:rPr>
              <a:t>Фарма</a:t>
            </a:r>
            <a:r>
              <a:rPr lang="ru-RU" sz="2800" b="1" dirty="0" smtClean="0">
                <a:solidFill>
                  <a:srgbClr val="002060"/>
                </a:solidFill>
              </a:rPr>
              <a:t>»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ru-RU" sz="600" b="1" dirty="0" smtClean="0">
              <a:solidFill>
                <a:srgbClr val="002060"/>
              </a:solidFill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rgbClr val="002060"/>
                </a:solidFill>
              </a:rPr>
              <a:t>+7 </a:t>
            </a:r>
            <a:r>
              <a:rPr lang="ru-RU" sz="2400" b="1" dirty="0">
                <a:solidFill>
                  <a:srgbClr val="002060"/>
                </a:solidFill>
              </a:rPr>
              <a:t>(495) 471-13-81,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rgbClr val="002060"/>
                </a:solidFill>
              </a:rPr>
              <a:t>+7 (</a:t>
            </a:r>
            <a:r>
              <a:rPr lang="ru-RU" sz="2400" b="1" dirty="0">
                <a:solidFill>
                  <a:srgbClr val="002060"/>
                </a:solidFill>
              </a:rPr>
              <a:t>495) 971-63-37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23601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КОНТАКТНАЯ ИНФОРМАЦИЯ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08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4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АКТУАЛЬНОСТЬ ИССЛЕДОВАНИЯ, ПРОДОЛЖЕНИЕ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004048" y="1196752"/>
            <a:ext cx="4067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В 2010 г. доля Новартис в рамках МНН иматиниб составляла 100%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В 2014 г. Новартис занимает 3-ю строчку, доля в рамках МНН сократилась практически в 6 раз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Ежегодные потери компании оцениваются в 4,5-5 млрд. </a:t>
            </a:r>
            <a:r>
              <a:rPr lang="en-US" sz="2000" dirty="0" smtClean="0">
                <a:solidFill>
                  <a:srgbClr val="002060"/>
                </a:solidFill>
              </a:rPr>
              <a:t>RUB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К концу 2014 г. на рынке присутствуют уже 4 дженерика, которые могут считаться российскими ЛП, их доля за год выросла в 7,5 раз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73542755"/>
              </p:ext>
            </p:extLst>
          </p:nvPr>
        </p:nvGraphicFramePr>
        <p:xfrm>
          <a:off x="323528" y="1124744"/>
          <a:ext cx="45365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75856" y="735087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2060"/>
                </a:solidFill>
              </a:defRPr>
            </a:lvl1pPr>
          </a:lstStyle>
          <a:p>
            <a:pPr algn="ctr"/>
            <a:r>
              <a:rPr lang="ru-RU" dirty="0" smtClean="0"/>
              <a:t>ИМАТИНИБ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237963"/>
            <a:ext cx="187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2"/>
                </a:solidFill>
              </a:rPr>
              <a:t>доля компаний в рамках МНН иматиниб в денежном выражении, %</a:t>
            </a:r>
            <a:endParaRPr lang="ru-RU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5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АКТУАЛЬНОСТЬ ИССЛЕДОВАНИЯ, ПРОДОЛЖЕНИЕ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07504" y="4226312"/>
            <a:ext cx="44073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За 4 года доля Ново-</a:t>
            </a:r>
            <a:r>
              <a:rPr lang="ru-RU" sz="2000" dirty="0" err="1" smtClean="0">
                <a:solidFill>
                  <a:srgbClr val="002060"/>
                </a:solidFill>
              </a:rPr>
              <a:t>Нордиск</a:t>
            </a:r>
            <a:r>
              <a:rPr lang="ru-RU" sz="2000" dirty="0" smtClean="0">
                <a:solidFill>
                  <a:srgbClr val="002060"/>
                </a:solidFill>
              </a:rPr>
              <a:t> в рамках МНН Эптаког Альфа сократилась в 5 раз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Ежегодные потери компании оценив</a:t>
            </a:r>
            <a:r>
              <a:rPr lang="ru-RU" sz="2000" dirty="0">
                <a:solidFill>
                  <a:srgbClr val="002060"/>
                </a:solidFill>
              </a:rPr>
              <a:t>а</a:t>
            </a:r>
            <a:r>
              <a:rPr lang="ru-RU" sz="2000" dirty="0" smtClean="0">
                <a:solidFill>
                  <a:srgbClr val="002060"/>
                </a:solidFill>
              </a:rPr>
              <a:t>ются в 0,7 млрд. </a:t>
            </a:r>
            <a:r>
              <a:rPr lang="en-US" sz="2000" dirty="0" smtClean="0">
                <a:solidFill>
                  <a:srgbClr val="002060"/>
                </a:solidFill>
              </a:rPr>
              <a:t>RUB</a:t>
            </a:r>
            <a:endParaRPr lang="ru-RU" sz="20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38912847"/>
              </p:ext>
            </p:extLst>
          </p:nvPr>
        </p:nvGraphicFramePr>
        <p:xfrm>
          <a:off x="164697" y="1628800"/>
          <a:ext cx="4407301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9268" y="910461"/>
            <a:ext cx="3942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2060"/>
                </a:solidFill>
              </a:defRPr>
            </a:lvl1pPr>
          </a:lstStyle>
          <a:p>
            <a:pPr algn="ctr"/>
            <a:r>
              <a:rPr lang="ru-RU" sz="1800" dirty="0" smtClean="0"/>
              <a:t>ЭПТАКОГ </a:t>
            </a:r>
            <a:r>
              <a:rPr lang="ru-RU" sz="1800" dirty="0"/>
              <a:t>АЛЬФА (АКТИВИРОВАННЫЙ)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27984" y="4226312"/>
            <a:ext cx="4716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В конце 2014 г. российская компания БИОКАД выиграла тендер на поставку препарата ритуксимаб на 2015 г.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Ежегодные потери РОШ могут составить 8-9 млрд. </a:t>
            </a:r>
            <a:r>
              <a:rPr lang="en-US" sz="2000" dirty="0" smtClean="0">
                <a:solidFill>
                  <a:srgbClr val="002060"/>
                </a:solidFill>
              </a:rPr>
              <a:t>RUB</a:t>
            </a:r>
            <a:endParaRPr lang="ru-RU" sz="20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224761882"/>
              </p:ext>
            </p:extLst>
          </p:nvPr>
        </p:nvGraphicFramePr>
        <p:xfrm>
          <a:off x="4736699" y="1628800"/>
          <a:ext cx="4407301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841270" y="910461"/>
            <a:ext cx="3942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2060"/>
                </a:solidFill>
              </a:defRPr>
            </a:lvl1pPr>
          </a:lstStyle>
          <a:p>
            <a:pPr algn="ctr"/>
            <a:r>
              <a:rPr lang="ru-RU" sz="1800" dirty="0" smtClean="0"/>
              <a:t>РИТУКСИМАБ</a:t>
            </a:r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8403116" y="2021939"/>
            <a:ext cx="561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?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7704" y="198884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2"/>
                </a:solidFill>
              </a:rPr>
              <a:t>доля компаний в рамках МНН эптаког альфа в денежном выражении, %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36700" y="213285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2"/>
                </a:solidFill>
              </a:rPr>
              <a:t>доля компаний в рамках МНН ритуксимаб в денежном выражении, %</a:t>
            </a:r>
            <a:endParaRPr lang="ru-RU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85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>
            <a:spLocks noGrp="1"/>
          </p:cNvSpPr>
          <p:nvPr>
            <p:ph type="title" idx="4294967295"/>
          </p:nvPr>
        </p:nvSpPr>
        <p:spPr bwMode="auto">
          <a:xfrm>
            <a:off x="417866" y="1844824"/>
            <a:ext cx="7682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БЛОК 1</a:t>
            </a:r>
            <a:r>
              <a:rPr lang="ru-RU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ОЦЕНКА РЕГУЛЯТОРНОЙ СИТУАЦИИ В СФЕРЕ ИМПОРТОЗАМЕЩЕНИЯ И ЛОКАЛИЗАЦИИ ПРОИЗВОДСТВА ЛП В РОССИИ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0297" y="3717032"/>
            <a:ext cx="792812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33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7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88640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СОДЕРЖАНИЕ ИССЛЕДОВАНИЯ – БЛОК 1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3942" y="1052736"/>
            <a:ext cx="87485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Основные документы, определяющие политику государства в отношении процедуры импортозамещения и локализации ЛП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Документы, определяющие предоставление преференций российским </a:t>
            </a:r>
            <a:r>
              <a:rPr lang="ru-RU" sz="2400" dirty="0" err="1">
                <a:solidFill>
                  <a:srgbClr val="002060"/>
                </a:solidFill>
              </a:rPr>
              <a:t>фармкомпаниям</a:t>
            </a:r>
            <a:endParaRPr lang="ru-RU" sz="2400" dirty="0">
              <a:solidFill>
                <a:srgbClr val="00206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Перечни ЛП, в отношении которых проводится целенаправленная политика импортозамещения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Структура рынка (рынок в целом и по отдельным сегментам) в разрезе импортные/отечественные ЛП за 2005-2014 гг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8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ДОКУМЕНТЫ, ОПРЕДЕЛЯЮЩИЕ ПОЛИТИКУ ИМПОРТОЗМЕЩЕНИЯ В РОССИИ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1264399"/>
            <a:ext cx="871309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Поручение Правительства РФ №ВЗ-П12-1366 от 6 марта 2008 года о разработке стратегии развития отечественной фармацевтической промышленности до 2020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года</a:t>
            </a:r>
          </a:p>
          <a:p>
            <a:pPr marL="342900" indent="-342900">
              <a:buFont typeface="+mj-lt"/>
              <a:buAutoNum type="arabicPeriod"/>
            </a:pPr>
            <a:endParaRPr lang="ru-RU" sz="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Протокол совещания у Председателя Правительства Российской Федерации В.В. Путина от 19 июня 2008 года №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ВП-П12-8пр</a:t>
            </a:r>
          </a:p>
          <a:p>
            <a:pPr marL="342900" indent="-342900">
              <a:buFont typeface="+mj-lt"/>
              <a:buAutoNum type="arabicPeriod"/>
            </a:pPr>
            <a:endParaRPr lang="ru-RU" sz="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Стратегия развития фармацевтической промышленности Российской Федерации на период до 2020 года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утверждена приказом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Минпромторга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РФ от «23»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октября 2009 г. №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956</a:t>
            </a:r>
          </a:p>
          <a:p>
            <a:pPr marL="342900" indent="-342900">
              <a:buFont typeface="+mj-lt"/>
              <a:buAutoNum type="arabicPeriod"/>
            </a:pPr>
            <a:endParaRPr lang="ru-RU" sz="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ФЦП «Развитие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фармацевтической и медицинской промышленности 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РФ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на период до 2020 года и дальнейшую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перспективу»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- утверждена Постановлением Правительства РФ № 91 от 17 февраля 2011 г.</a:t>
            </a:r>
          </a:p>
        </p:txBody>
      </p:sp>
    </p:spTree>
    <p:extLst>
      <p:ext uri="{BB962C8B-B14F-4D97-AF65-F5344CB8AC3E}">
        <p14:creationId xmlns:p14="http://schemas.microsoft.com/office/powerpoint/2010/main" val="19767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 txBox="1">
            <a:spLocks noGrp="1"/>
          </p:cNvSpPr>
          <p:nvPr/>
        </p:nvSpPr>
        <p:spPr bwMode="auto">
          <a:xfrm>
            <a:off x="7885113" y="6376243"/>
            <a:ext cx="10795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| </a:t>
            </a:r>
            <a:fld id="{32933017-FF1F-45BB-A2D2-1EA4E1325CF5}" type="slidenum">
              <a:rPr lang="ru-RU" sz="900">
                <a:solidFill>
                  <a:srgbClr val="002060"/>
                </a:solidFill>
                <a:latin typeface="+mn-lt"/>
                <a:cs typeface="Arial" charset="0"/>
              </a:rPr>
              <a:pPr algn="r">
                <a:defRPr/>
              </a:pPr>
              <a:t>9</a:t>
            </a:fld>
            <a:r>
              <a:rPr lang="en-US" sz="900" dirty="0">
                <a:solidFill>
                  <a:srgbClr val="002060"/>
                </a:solidFill>
                <a:latin typeface="HeliosC"/>
                <a:cs typeface="Arial" charset="0"/>
              </a:rPr>
              <a:t> |</a:t>
            </a:r>
            <a:endParaRPr lang="ru-RU" sz="900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547664" y="116632"/>
            <a:ext cx="7380311" cy="5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ДОКУМЕНТЫ, ОПРЕДЕЛЯЮЩИЕ ПРЕДОСТАВЛЕНИЕ ПРЕФЕРЕНЦИЙ РОССИЙСКИМ ФАРМКОМПАНИЯМ</a:t>
            </a:r>
            <a:endParaRPr lang="ru-RU" sz="2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6325005"/>
            <a:ext cx="7452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Источник: 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RNC Pharma</a:t>
            </a:r>
            <a:endParaRPr lang="ru-RU" sz="1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0" y="164002"/>
            <a:ext cx="1410374" cy="65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5282" y="908720"/>
            <a:ext cx="637892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Приказ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Министерства экономического развития РФ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от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5 декабря 2008 г. N 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427 «Об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условиях допуска товаров, происходящих из иностранных государств, для целей размещения заказов на поставки товаров для государственных или муниципальных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нужд»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Приказ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Министерства экономического развития Российской Федерации (Минэкономразвития России) от 12 мая 2011 г. N 217 г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. «Об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условиях допуска товаров, происходящих из иностранных государств, для целей размещения заказов на поставки товаров для нужд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заказчиков»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Приказ Минэкономразвития России №120 от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12 марта 2012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г.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«Об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условиях допуска товаров, происходящих из иностранных государств, для целей размещения заказов на поставки товаров для нужд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заказчиков»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Приказ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Минэкономразвития России от 17 апреля 2013 г. № 211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«Об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условиях допуска товаров, происходящих из иностранных государств, для целей размещения заказов на поставки товаров для нужд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заказчиков»</a:t>
            </a:r>
            <a:endParaRPr lang="ru-RU" sz="15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Приказ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Минэкономразвития России от 25 марта 2014 г. № 155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«Об </a:t>
            </a:r>
            <a:r>
              <a:rPr lang="ru-RU" sz="1500" dirty="0">
                <a:solidFill>
                  <a:schemeClr val="tx2">
                    <a:lumMod val="75000"/>
                  </a:schemeClr>
                </a:solidFill>
              </a:rPr>
              <a:t>условиях допуска товаров, происходящих из иностранных государств, для целей осуществления закупок товаров, работ, услуг для обеспечения государственных и муниципальных </a:t>
            </a:r>
            <a:r>
              <a:rPr lang="ru-RU" sz="1500" dirty="0" smtClean="0">
                <a:solidFill>
                  <a:schemeClr val="tx2">
                    <a:lumMod val="75000"/>
                  </a:schemeClr>
                </a:solidFill>
              </a:rPr>
              <a:t>нужд»</a:t>
            </a:r>
            <a:endParaRPr lang="ru-RU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ая выноска 1"/>
          <p:cNvSpPr/>
          <p:nvPr/>
        </p:nvSpPr>
        <p:spPr>
          <a:xfrm>
            <a:off x="6516215" y="4509120"/>
            <a:ext cx="2448397" cy="1490102"/>
          </a:xfrm>
          <a:prstGeom prst="wedgeRectCallout">
            <a:avLst>
              <a:gd name="adj1" fmla="val -59930"/>
              <a:gd name="adj2" fmla="val 26851"/>
            </a:avLst>
          </a:prstGeom>
          <a:solidFill>
            <a:srgbClr val="DB36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/>
                </a:solidFill>
              </a:rPr>
              <a:t>действует до  31 декабря 2015 г., распространяется также на Беларусь и Казахстан</a:t>
            </a:r>
            <a:endParaRPr lang="ru-RU" sz="1600" b="1" dirty="0">
              <a:solidFill>
                <a:schemeClr val="bg2"/>
              </a:solidFill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6516215" y="908720"/>
            <a:ext cx="2448397" cy="3464520"/>
          </a:xfrm>
          <a:prstGeom prst="wedgeRectCallout">
            <a:avLst>
              <a:gd name="adj1" fmla="val -59930"/>
              <a:gd name="adj2" fmla="val 2685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/>
                </a:solidFill>
              </a:rPr>
              <a:t>Приказы пролонгировались с регулярной задержкой от 3 до 5 месяцев</a:t>
            </a:r>
            <a:endParaRPr lang="ru-RU" sz="1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армэксперт шаблон презентации">
  <a:themeElements>
    <a:clrScheme name="Основная тема ФЭ">
      <a:dk1>
        <a:srgbClr val="002649"/>
      </a:dk1>
      <a:lt1>
        <a:srgbClr val="679AD6"/>
      </a:lt1>
      <a:dk2>
        <a:srgbClr val="FFFFFF"/>
      </a:dk2>
      <a:lt2>
        <a:srgbClr val="285B97"/>
      </a:lt2>
      <a:accent1>
        <a:srgbClr val="A9A5C7"/>
      </a:accent1>
      <a:accent2>
        <a:srgbClr val="A6641D"/>
      </a:accent2>
      <a:accent3>
        <a:srgbClr val="2186A1"/>
      </a:accent3>
      <a:accent4>
        <a:srgbClr val="787B7A"/>
      </a:accent4>
      <a:accent5>
        <a:srgbClr val="1FA293"/>
      </a:accent5>
      <a:accent6>
        <a:srgbClr val="993B7F"/>
      </a:accent6>
      <a:hlink>
        <a:srgbClr val="00C8C3"/>
      </a:hlink>
      <a:folHlink>
        <a:srgbClr val="A116E0"/>
      </a:folHlink>
    </a:clrScheme>
    <a:fontScheme name="Основные шрифты ФЭ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Фармэксперт шаблон презентации</Template>
  <TotalTime>0</TotalTime>
  <Words>2335</Words>
  <Application>Microsoft Office PowerPoint</Application>
  <PresentationFormat>Экран (4:3)</PresentationFormat>
  <Paragraphs>597</Paragraphs>
  <Slides>30</Slides>
  <Notes>30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Фармэксперт шаблон презентации</vt:lpstr>
      <vt:lpstr>МОНИТОРИНГ ИМПОРТОЗАМЕЩЕНИЯ В РФ</vt:lpstr>
      <vt:lpstr>ЦЕЛИ И ЗАДАЧИ ИССЛЕДОВАНИЯ</vt:lpstr>
      <vt:lpstr>АКТУАЛЬНОСТЬ ИССЛЕДОВАНИЯ</vt:lpstr>
      <vt:lpstr>АКТУАЛЬНОСТЬ ИССЛЕДОВАНИЯ, ПРОДОЛЖЕНИЕ</vt:lpstr>
      <vt:lpstr>АКТУАЛЬНОСТЬ ИССЛЕДОВАНИЯ, ПРОДОЛЖЕНИЕ</vt:lpstr>
      <vt:lpstr>БЛОК 1. ОЦЕНКА РЕГУЛЯТОРНОЙ СИТУАЦИИ В СФЕРЕ ИМПОРТОЗАМЕЩЕНИЯ И ЛОКАЛИЗАЦИИ ПРОИЗВОДСТВА ЛП В РОССИИ</vt:lpstr>
      <vt:lpstr>СОДЕРЖАНИЕ ИССЛЕДОВАНИЯ – БЛОК 1</vt:lpstr>
      <vt:lpstr>ДОКУМЕНТЫ, ОПРЕДЕЛЯЮЩИЕ ПОЛИТИКУ ИМПОРТОЗМЕЩЕНИЯ В РОССИИ</vt:lpstr>
      <vt:lpstr>ДОКУМЕНТЫ, ОПРЕДЕЛЯЮЩИЕ ПРЕДОСТАВЛЕНИЕ ПРЕФЕРЕНЦИЙ РОССИЙСКИМ ФАРМКОМПАНИЯМ</vt:lpstr>
      <vt:lpstr>ПЕРЕЧНИ ЛП, В ОТНОШЕНИИ КОТОРЫХ ПРОВОДИТСЯ ЦЕЛЕНАПРАВЛЕННАЯ ПОЛИТИКА ИМПОРТОЗАМЕЩЕНИЯ</vt:lpstr>
      <vt:lpstr>СТРУКТУРА РЫНКА В РАЗРЕЗЕ ИМПОРТНЫЕ/ОТЕЧЕСТВЕННЫЕ ЛП</vt:lpstr>
      <vt:lpstr>БЛОК 2. ОЦЕНКА АКТИВНОСТИ ПРОЦЕССОВ ИМПОРТОЗАМЕЩЕНИЯ В ОТНОШЕНИИ КОНКРЕТНЫХ РЫНКОВ, А ТАК ЖЕ ОТДЕЛЬНЫХ МОЛЕКУЛ</vt:lpstr>
      <vt:lpstr>СОДЕРЖАНИЕ ИССЛЕДОВАНИЯ – БЛОК 2, часть 1</vt:lpstr>
      <vt:lpstr>СОДЕРЖАНИЕ ИССЛЕДОВАНИЯ – БЛОК 2, часть 2</vt:lpstr>
      <vt:lpstr>ПРОЦЕССЫ ИМПОРТОЗАМЕЩЕНИЯ В РАМКАХ ПЕРЕЧНЯ ИЗ 57 СТРАТЕГИЧЕСКИХ МОЛЕКУЛ</vt:lpstr>
      <vt:lpstr>ПРОЦЕССЫ ИМПОРТОЗАМЕЩЕНИЯ В РАМКАХ ПЕРЕЧНЯ ИЗ 57 СТРАТЕГИЧЕСКИХ МОЛЕКУЛ_продолжение</vt:lpstr>
      <vt:lpstr>ГЛУБИНА ЛОКАЛИЗАЦИИ ПРОИЗВОДСТВА ОРИГИНАЛЬНЫХ ЛП ИЗ ПЕРЕЧНЯ 57 СТРАТЕГИЧЕСКИХ МНН</vt:lpstr>
      <vt:lpstr>КОНКУРСЫ МИНПРОМТОРГА НА ТРАНСФЕР ЗАРУБЕЖНЫХ РАЗРАБОТОК ЛП</vt:lpstr>
      <vt:lpstr>РОССИЙСКИЕ КОМПАНИИ, ВЫИГРАВШИЕ ГОСКОНТРАКТЫ НА ОРГАНИЗАЦИЮ И ПРОВЕДЕНИЕ ДИ И КИ ПО ЗАКАЗУ МИНПРОМТОРГА РФ</vt:lpstr>
      <vt:lpstr>РОССИЙСКИЕ ПРЕДПРИЯТИЯ, ПРОИЗВОДЯЩИЕ ПО КОНТРАКТУ И/ИЛИ ПОСТАВЛЯЮЩИЕ ПРОДУКЦИЮ ИНОСТРАННЫХ КОМПАНИЙ </vt:lpstr>
      <vt:lpstr>ПРОЦЕССЫ ИМПОРТОЗАМЕЩЕНИЯ В РАМКАХ СПИСКА ЖНВЛП</vt:lpstr>
      <vt:lpstr>ГЛУБИНА ЛОКАЛИЗАЦИИ ПРОИЗВОДСТВА ОРИГИНАЛЬНЫХ ЛП ИЗ ПЕРЕЧНЯ ЖНВЛП-2015</vt:lpstr>
      <vt:lpstr>БЛОК 3. ПРОГНОЗ РАЗВИТИЯ СИТУАЦИИ В СФЕРЕ ИМПОРТОЗАМЕЩЕНИЯ</vt:lpstr>
      <vt:lpstr>СОДЕРЖАНИЕ ИССЛЕДОВАНИЯ – БЛОК 3</vt:lpstr>
      <vt:lpstr>Презентация PowerPoint</vt:lpstr>
      <vt:lpstr>Презентация PowerPoint</vt:lpstr>
      <vt:lpstr>ВВОД В СТРОЙ НОВЫХ ПРЕДПРИЯТИЙ </vt:lpstr>
      <vt:lpstr>СОСТОЯНИЕ ФАРМКЛАСТЕРОВ В ОТДЕЛЬНЫХ РЕГИОНАХ РОССИИ </vt:lpstr>
      <vt:lpstr>ИСТОЧНИКИ ИНФОРМАЦИИ</vt:lpstr>
      <vt:lpstr>КОНТАКТНАЯ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2014-09-12T18:27:39Z</dcterms:created>
  <dcterms:modified xsi:type="dcterms:W3CDTF">2015-04-01T09:30:34Z</dcterms:modified>
</cp:coreProperties>
</file>